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7" r:id="rId1"/>
  </p:sldMasterIdLst>
  <p:notesMasterIdLst>
    <p:notesMasterId r:id="rId58"/>
  </p:notesMasterIdLst>
  <p:sldIdLst>
    <p:sldId id="256" r:id="rId2"/>
    <p:sldId id="257" r:id="rId3"/>
    <p:sldId id="259" r:id="rId4"/>
    <p:sldId id="260" r:id="rId5"/>
    <p:sldId id="301" r:id="rId6"/>
    <p:sldId id="262" r:id="rId7"/>
    <p:sldId id="263" r:id="rId8"/>
    <p:sldId id="305" r:id="rId9"/>
    <p:sldId id="264" r:id="rId10"/>
    <p:sldId id="307" r:id="rId11"/>
    <p:sldId id="329" r:id="rId12"/>
    <p:sldId id="271" r:id="rId13"/>
    <p:sldId id="272" r:id="rId14"/>
    <p:sldId id="273" r:id="rId15"/>
    <p:sldId id="274" r:id="rId16"/>
    <p:sldId id="275" r:id="rId17"/>
    <p:sldId id="303" r:id="rId18"/>
    <p:sldId id="276" r:id="rId19"/>
    <p:sldId id="290" r:id="rId20"/>
    <p:sldId id="291" r:id="rId21"/>
    <p:sldId id="292" r:id="rId22"/>
    <p:sldId id="293" r:id="rId23"/>
    <p:sldId id="294" r:id="rId24"/>
    <p:sldId id="295" r:id="rId25"/>
    <p:sldId id="296" r:id="rId26"/>
    <p:sldId id="299" r:id="rId27"/>
    <p:sldId id="300" r:id="rId28"/>
    <p:sldId id="297" r:id="rId29"/>
    <p:sldId id="298" r:id="rId30"/>
    <p:sldId id="277" r:id="rId31"/>
    <p:sldId id="282" r:id="rId32"/>
    <p:sldId id="283" r:id="rId33"/>
    <p:sldId id="324" r:id="rId34"/>
    <p:sldId id="328" r:id="rId35"/>
    <p:sldId id="279" r:id="rId36"/>
    <p:sldId id="309" r:id="rId37"/>
    <p:sldId id="326" r:id="rId38"/>
    <p:sldId id="284" r:id="rId39"/>
    <p:sldId id="310" r:id="rId40"/>
    <p:sldId id="311" r:id="rId41"/>
    <p:sldId id="312" r:id="rId42"/>
    <p:sldId id="317" r:id="rId43"/>
    <p:sldId id="330" r:id="rId44"/>
    <p:sldId id="306" r:id="rId45"/>
    <p:sldId id="308" r:id="rId46"/>
    <p:sldId id="314" r:id="rId47"/>
    <p:sldId id="327" r:id="rId48"/>
    <p:sldId id="318" r:id="rId49"/>
    <p:sldId id="323" r:id="rId50"/>
    <p:sldId id="319" r:id="rId51"/>
    <p:sldId id="320" r:id="rId52"/>
    <p:sldId id="315" r:id="rId53"/>
    <p:sldId id="321" r:id="rId54"/>
    <p:sldId id="322" r:id="rId55"/>
    <p:sldId id="313" r:id="rId56"/>
    <p:sldId id="325" r:id="rId5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2BA6E1-2E26-42CE-932C-908B1E59C6B6}" v="3" dt="2026-07-16T16:13:10.846"/>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2881" autoAdjust="0"/>
  </p:normalViewPr>
  <p:slideViewPr>
    <p:cSldViewPr snapToGrid="0">
      <p:cViewPr varScale="1">
        <p:scale>
          <a:sx n="69" d="100"/>
          <a:sy n="69" d="100"/>
        </p:scale>
        <p:origin x="118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C0AF5E-A629-48EF-8264-73984D7D6014}" type="doc">
      <dgm:prSet loTypeId="urn:microsoft.com/office/officeart/2005/8/layout/vProcess5" loCatId="process" qsTypeId="urn:microsoft.com/office/officeart/2005/8/quickstyle/simple4" qsCatId="simple" csTypeId="urn:microsoft.com/office/officeart/2005/8/colors/colorful1" csCatId="colorful" phldr="1"/>
      <dgm:spPr/>
      <dgm:t>
        <a:bodyPr/>
        <a:lstStyle/>
        <a:p>
          <a:endParaRPr lang="en-US"/>
        </a:p>
      </dgm:t>
    </dgm:pt>
    <dgm:pt modelId="{80A13701-58FE-47E9-B076-03C6DE93A5AD}">
      <dgm:prSet/>
      <dgm:spPr/>
      <dgm:t>
        <a:bodyPr/>
        <a:lstStyle/>
        <a:p>
          <a:r>
            <a:rPr lang="es-ES" b="1"/>
            <a:t>¿Qué hace realmente patrimonial a Cartagena?</a:t>
          </a:r>
          <a:endParaRPr lang="en-US"/>
        </a:p>
      </dgm:t>
    </dgm:pt>
    <dgm:pt modelId="{57D2B2C1-F97B-45C9-9A4F-85CF1B19445A}" type="parTrans" cxnId="{8D4D1CD3-0340-4515-91A0-1FA5D325E42E}">
      <dgm:prSet/>
      <dgm:spPr/>
      <dgm:t>
        <a:bodyPr/>
        <a:lstStyle/>
        <a:p>
          <a:endParaRPr lang="en-US"/>
        </a:p>
      </dgm:t>
    </dgm:pt>
    <dgm:pt modelId="{1141BA0B-34E1-4897-A092-CE5011DE3927}" type="sibTrans" cxnId="{8D4D1CD3-0340-4515-91A0-1FA5D325E42E}">
      <dgm:prSet/>
      <dgm:spPr/>
      <dgm:t>
        <a:bodyPr/>
        <a:lstStyle/>
        <a:p>
          <a:endParaRPr lang="en-US"/>
        </a:p>
      </dgm:t>
    </dgm:pt>
    <dgm:pt modelId="{C84BA4EB-3912-4194-8997-0DD9B19F0392}">
      <dgm:prSet/>
      <dgm:spPr/>
      <dgm:t>
        <a:bodyPr/>
        <a:lstStyle/>
        <a:p>
          <a:r>
            <a:rPr lang="es-ES" b="1"/>
            <a:t>¿Son las murallas?</a:t>
          </a:r>
          <a:endParaRPr lang="en-US"/>
        </a:p>
      </dgm:t>
    </dgm:pt>
    <dgm:pt modelId="{E4BA797A-4B81-48B9-A03D-85DDC270BDCA}" type="parTrans" cxnId="{9B45EDA4-D53A-41E3-B48A-5948CFEADACA}">
      <dgm:prSet/>
      <dgm:spPr/>
      <dgm:t>
        <a:bodyPr/>
        <a:lstStyle/>
        <a:p>
          <a:endParaRPr lang="en-US"/>
        </a:p>
      </dgm:t>
    </dgm:pt>
    <dgm:pt modelId="{D79AD4D9-D90F-4C2B-8F95-A6176A625935}" type="sibTrans" cxnId="{9B45EDA4-D53A-41E3-B48A-5948CFEADACA}">
      <dgm:prSet/>
      <dgm:spPr/>
      <dgm:t>
        <a:bodyPr/>
        <a:lstStyle/>
        <a:p>
          <a:endParaRPr lang="en-US"/>
        </a:p>
      </dgm:t>
    </dgm:pt>
    <dgm:pt modelId="{F8FE78CB-F199-4B74-B88C-FCCF78AD2F57}">
      <dgm:prSet/>
      <dgm:spPr/>
      <dgm:t>
        <a:bodyPr/>
        <a:lstStyle/>
        <a:p>
          <a:r>
            <a:rPr lang="es-ES" b="1"/>
            <a:t>¿Son las iglesias?</a:t>
          </a:r>
          <a:endParaRPr lang="en-US"/>
        </a:p>
      </dgm:t>
    </dgm:pt>
    <dgm:pt modelId="{6D989E13-527B-40DB-9958-7C66366981FB}" type="parTrans" cxnId="{821F6330-F76D-4997-B197-98A35BE59585}">
      <dgm:prSet/>
      <dgm:spPr/>
      <dgm:t>
        <a:bodyPr/>
        <a:lstStyle/>
        <a:p>
          <a:endParaRPr lang="en-US"/>
        </a:p>
      </dgm:t>
    </dgm:pt>
    <dgm:pt modelId="{37FA2D4B-F4BC-4249-B9E0-9220ED3C4098}" type="sibTrans" cxnId="{821F6330-F76D-4997-B197-98A35BE59585}">
      <dgm:prSet/>
      <dgm:spPr/>
      <dgm:t>
        <a:bodyPr/>
        <a:lstStyle/>
        <a:p>
          <a:endParaRPr lang="en-US"/>
        </a:p>
      </dgm:t>
    </dgm:pt>
    <dgm:pt modelId="{5BACE5C2-3C93-4734-B0E5-85E937EA0621}">
      <dgm:prSet/>
      <dgm:spPr/>
      <dgm:t>
        <a:bodyPr/>
        <a:lstStyle/>
        <a:p>
          <a:r>
            <a:rPr lang="es-ES" b="1"/>
            <a:t>¿Son las casas coloniales?</a:t>
          </a:r>
          <a:endParaRPr lang="en-US"/>
        </a:p>
      </dgm:t>
    </dgm:pt>
    <dgm:pt modelId="{9CF383C1-E074-417E-9841-4E259CD1D3B4}" type="parTrans" cxnId="{55F804AF-3CAA-4BF8-88F7-84E31A921019}">
      <dgm:prSet/>
      <dgm:spPr/>
      <dgm:t>
        <a:bodyPr/>
        <a:lstStyle/>
        <a:p>
          <a:endParaRPr lang="en-US"/>
        </a:p>
      </dgm:t>
    </dgm:pt>
    <dgm:pt modelId="{D4CECA5B-D0A8-4C43-98E3-76A6297E7CFF}" type="sibTrans" cxnId="{55F804AF-3CAA-4BF8-88F7-84E31A921019}">
      <dgm:prSet/>
      <dgm:spPr/>
      <dgm:t>
        <a:bodyPr/>
        <a:lstStyle/>
        <a:p>
          <a:endParaRPr lang="en-US"/>
        </a:p>
      </dgm:t>
    </dgm:pt>
    <dgm:pt modelId="{7BB1F3C8-7800-43DF-9C1C-F2076EEEA302}">
      <dgm:prSet/>
      <dgm:spPr/>
      <dgm:t>
        <a:bodyPr/>
        <a:lstStyle/>
        <a:p>
          <a:r>
            <a:rPr lang="es-ES" b="1"/>
            <a:t>¿O es la relación entre historia, su gente y su memoria?</a:t>
          </a:r>
          <a:endParaRPr lang="en-US"/>
        </a:p>
      </dgm:t>
    </dgm:pt>
    <dgm:pt modelId="{B716072C-2FA1-4973-A8DC-77564CAD7210}" type="parTrans" cxnId="{D5B0B3BD-66C4-400D-95BD-86498728147C}">
      <dgm:prSet/>
      <dgm:spPr/>
      <dgm:t>
        <a:bodyPr/>
        <a:lstStyle/>
        <a:p>
          <a:endParaRPr lang="en-US"/>
        </a:p>
      </dgm:t>
    </dgm:pt>
    <dgm:pt modelId="{3D2AD10B-C5D8-4D7D-A3E0-2D1741A57CF4}" type="sibTrans" cxnId="{D5B0B3BD-66C4-400D-95BD-86498728147C}">
      <dgm:prSet/>
      <dgm:spPr/>
      <dgm:t>
        <a:bodyPr/>
        <a:lstStyle/>
        <a:p>
          <a:endParaRPr lang="en-US"/>
        </a:p>
      </dgm:t>
    </dgm:pt>
    <dgm:pt modelId="{DB37F7F1-C39B-4844-B357-1BC2D6841A68}" type="pres">
      <dgm:prSet presAssocID="{08C0AF5E-A629-48EF-8264-73984D7D6014}" presName="outerComposite" presStyleCnt="0">
        <dgm:presLayoutVars>
          <dgm:chMax val="5"/>
          <dgm:dir/>
          <dgm:resizeHandles val="exact"/>
        </dgm:presLayoutVars>
      </dgm:prSet>
      <dgm:spPr/>
    </dgm:pt>
    <dgm:pt modelId="{54E6F6F3-DD6D-4FE0-ACAF-D71ECFD9FAB4}" type="pres">
      <dgm:prSet presAssocID="{08C0AF5E-A629-48EF-8264-73984D7D6014}" presName="dummyMaxCanvas" presStyleCnt="0">
        <dgm:presLayoutVars/>
      </dgm:prSet>
      <dgm:spPr/>
    </dgm:pt>
    <dgm:pt modelId="{BAAB0A44-35FF-4D98-AD55-41DB9686E1A2}" type="pres">
      <dgm:prSet presAssocID="{08C0AF5E-A629-48EF-8264-73984D7D6014}" presName="FiveNodes_1" presStyleLbl="node1" presStyleIdx="0" presStyleCnt="5">
        <dgm:presLayoutVars>
          <dgm:bulletEnabled val="1"/>
        </dgm:presLayoutVars>
      </dgm:prSet>
      <dgm:spPr/>
    </dgm:pt>
    <dgm:pt modelId="{13DBAC8F-BFAC-46A3-9013-413A7B8843BB}" type="pres">
      <dgm:prSet presAssocID="{08C0AF5E-A629-48EF-8264-73984D7D6014}" presName="FiveNodes_2" presStyleLbl="node1" presStyleIdx="1" presStyleCnt="5">
        <dgm:presLayoutVars>
          <dgm:bulletEnabled val="1"/>
        </dgm:presLayoutVars>
      </dgm:prSet>
      <dgm:spPr/>
    </dgm:pt>
    <dgm:pt modelId="{687FEEE8-5BC7-4B9C-AE78-7BA218C19912}" type="pres">
      <dgm:prSet presAssocID="{08C0AF5E-A629-48EF-8264-73984D7D6014}" presName="FiveNodes_3" presStyleLbl="node1" presStyleIdx="2" presStyleCnt="5">
        <dgm:presLayoutVars>
          <dgm:bulletEnabled val="1"/>
        </dgm:presLayoutVars>
      </dgm:prSet>
      <dgm:spPr/>
    </dgm:pt>
    <dgm:pt modelId="{AAA750B5-498B-44B5-90E8-AA96CA7064ED}" type="pres">
      <dgm:prSet presAssocID="{08C0AF5E-A629-48EF-8264-73984D7D6014}" presName="FiveNodes_4" presStyleLbl="node1" presStyleIdx="3" presStyleCnt="5">
        <dgm:presLayoutVars>
          <dgm:bulletEnabled val="1"/>
        </dgm:presLayoutVars>
      </dgm:prSet>
      <dgm:spPr/>
    </dgm:pt>
    <dgm:pt modelId="{26FA44B5-464F-4A62-B73F-6A17767BAA51}" type="pres">
      <dgm:prSet presAssocID="{08C0AF5E-A629-48EF-8264-73984D7D6014}" presName="FiveNodes_5" presStyleLbl="node1" presStyleIdx="4" presStyleCnt="5">
        <dgm:presLayoutVars>
          <dgm:bulletEnabled val="1"/>
        </dgm:presLayoutVars>
      </dgm:prSet>
      <dgm:spPr/>
    </dgm:pt>
    <dgm:pt modelId="{7C8BB02F-8539-4136-B3AA-B9D8C5E7A0D8}" type="pres">
      <dgm:prSet presAssocID="{08C0AF5E-A629-48EF-8264-73984D7D6014}" presName="FiveConn_1-2" presStyleLbl="fgAccFollowNode1" presStyleIdx="0" presStyleCnt="4">
        <dgm:presLayoutVars>
          <dgm:bulletEnabled val="1"/>
        </dgm:presLayoutVars>
      </dgm:prSet>
      <dgm:spPr/>
    </dgm:pt>
    <dgm:pt modelId="{ADA14A08-A44B-417F-850B-13F1C71E62E3}" type="pres">
      <dgm:prSet presAssocID="{08C0AF5E-A629-48EF-8264-73984D7D6014}" presName="FiveConn_2-3" presStyleLbl="fgAccFollowNode1" presStyleIdx="1" presStyleCnt="4">
        <dgm:presLayoutVars>
          <dgm:bulletEnabled val="1"/>
        </dgm:presLayoutVars>
      </dgm:prSet>
      <dgm:spPr/>
    </dgm:pt>
    <dgm:pt modelId="{6DFC9408-F6A0-4535-A4B1-6E19DE2AC10E}" type="pres">
      <dgm:prSet presAssocID="{08C0AF5E-A629-48EF-8264-73984D7D6014}" presName="FiveConn_3-4" presStyleLbl="fgAccFollowNode1" presStyleIdx="2" presStyleCnt="4">
        <dgm:presLayoutVars>
          <dgm:bulletEnabled val="1"/>
        </dgm:presLayoutVars>
      </dgm:prSet>
      <dgm:spPr/>
    </dgm:pt>
    <dgm:pt modelId="{CF2B91D9-A1AA-4F5A-B04E-7D6C74BEF731}" type="pres">
      <dgm:prSet presAssocID="{08C0AF5E-A629-48EF-8264-73984D7D6014}" presName="FiveConn_4-5" presStyleLbl="fgAccFollowNode1" presStyleIdx="3" presStyleCnt="4">
        <dgm:presLayoutVars>
          <dgm:bulletEnabled val="1"/>
        </dgm:presLayoutVars>
      </dgm:prSet>
      <dgm:spPr/>
    </dgm:pt>
    <dgm:pt modelId="{34173C0C-9DD8-4A0C-B4BB-CDE76AB33E6C}" type="pres">
      <dgm:prSet presAssocID="{08C0AF5E-A629-48EF-8264-73984D7D6014}" presName="FiveNodes_1_text" presStyleLbl="node1" presStyleIdx="4" presStyleCnt="5">
        <dgm:presLayoutVars>
          <dgm:bulletEnabled val="1"/>
        </dgm:presLayoutVars>
      </dgm:prSet>
      <dgm:spPr/>
    </dgm:pt>
    <dgm:pt modelId="{3A4A62F6-B5DB-44B7-A540-9AF90FC95647}" type="pres">
      <dgm:prSet presAssocID="{08C0AF5E-A629-48EF-8264-73984D7D6014}" presName="FiveNodes_2_text" presStyleLbl="node1" presStyleIdx="4" presStyleCnt="5">
        <dgm:presLayoutVars>
          <dgm:bulletEnabled val="1"/>
        </dgm:presLayoutVars>
      </dgm:prSet>
      <dgm:spPr/>
    </dgm:pt>
    <dgm:pt modelId="{42BE1828-911A-4A1A-9376-EED11915E753}" type="pres">
      <dgm:prSet presAssocID="{08C0AF5E-A629-48EF-8264-73984D7D6014}" presName="FiveNodes_3_text" presStyleLbl="node1" presStyleIdx="4" presStyleCnt="5">
        <dgm:presLayoutVars>
          <dgm:bulletEnabled val="1"/>
        </dgm:presLayoutVars>
      </dgm:prSet>
      <dgm:spPr/>
    </dgm:pt>
    <dgm:pt modelId="{33AB7AB9-CFD0-4C82-9769-ADE20832C71E}" type="pres">
      <dgm:prSet presAssocID="{08C0AF5E-A629-48EF-8264-73984D7D6014}" presName="FiveNodes_4_text" presStyleLbl="node1" presStyleIdx="4" presStyleCnt="5">
        <dgm:presLayoutVars>
          <dgm:bulletEnabled val="1"/>
        </dgm:presLayoutVars>
      </dgm:prSet>
      <dgm:spPr/>
    </dgm:pt>
    <dgm:pt modelId="{438C0B6F-1DA0-40FF-BF06-FB179D2A87E8}" type="pres">
      <dgm:prSet presAssocID="{08C0AF5E-A629-48EF-8264-73984D7D6014}" presName="FiveNodes_5_text" presStyleLbl="node1" presStyleIdx="4" presStyleCnt="5">
        <dgm:presLayoutVars>
          <dgm:bulletEnabled val="1"/>
        </dgm:presLayoutVars>
      </dgm:prSet>
      <dgm:spPr/>
    </dgm:pt>
  </dgm:ptLst>
  <dgm:cxnLst>
    <dgm:cxn modelId="{4ADF8B12-F2F3-4E3C-82C5-00E308E54B30}" type="presOf" srcId="{5BACE5C2-3C93-4734-B0E5-85E937EA0621}" destId="{33AB7AB9-CFD0-4C82-9769-ADE20832C71E}" srcOrd="1" destOrd="0" presId="urn:microsoft.com/office/officeart/2005/8/layout/vProcess5"/>
    <dgm:cxn modelId="{821F6330-F76D-4997-B197-98A35BE59585}" srcId="{08C0AF5E-A629-48EF-8264-73984D7D6014}" destId="{F8FE78CB-F199-4B74-B88C-FCCF78AD2F57}" srcOrd="2" destOrd="0" parTransId="{6D989E13-527B-40DB-9958-7C66366981FB}" sibTransId="{37FA2D4B-F4BC-4249-B9E0-9220ED3C4098}"/>
    <dgm:cxn modelId="{52E78967-CA6C-4D46-89B8-A04FBB58B97D}" type="presOf" srcId="{C84BA4EB-3912-4194-8997-0DD9B19F0392}" destId="{3A4A62F6-B5DB-44B7-A540-9AF90FC95647}" srcOrd="1" destOrd="0" presId="urn:microsoft.com/office/officeart/2005/8/layout/vProcess5"/>
    <dgm:cxn modelId="{2A988C6C-BDD3-4C27-93CD-26968C6BEFB2}" type="presOf" srcId="{D79AD4D9-D90F-4C2B-8F95-A6176A625935}" destId="{ADA14A08-A44B-417F-850B-13F1C71E62E3}" srcOrd="0" destOrd="0" presId="urn:microsoft.com/office/officeart/2005/8/layout/vProcess5"/>
    <dgm:cxn modelId="{FD53664E-7E61-4F6E-BCBB-A513B8615071}" type="presOf" srcId="{80A13701-58FE-47E9-B076-03C6DE93A5AD}" destId="{BAAB0A44-35FF-4D98-AD55-41DB9686E1A2}" srcOrd="0" destOrd="0" presId="urn:microsoft.com/office/officeart/2005/8/layout/vProcess5"/>
    <dgm:cxn modelId="{3D8D1B71-8DEC-49E9-9A52-A6A7F2314024}" type="presOf" srcId="{F8FE78CB-F199-4B74-B88C-FCCF78AD2F57}" destId="{687FEEE8-5BC7-4B9C-AE78-7BA218C19912}" srcOrd="0" destOrd="0" presId="urn:microsoft.com/office/officeart/2005/8/layout/vProcess5"/>
    <dgm:cxn modelId="{789E5684-C3A7-44B4-A6F5-DC49B31543C4}" type="presOf" srcId="{F8FE78CB-F199-4B74-B88C-FCCF78AD2F57}" destId="{42BE1828-911A-4A1A-9376-EED11915E753}" srcOrd="1" destOrd="0" presId="urn:microsoft.com/office/officeart/2005/8/layout/vProcess5"/>
    <dgm:cxn modelId="{76DC258F-3A6C-44A7-9F44-D8D1A1DA7B1E}" type="presOf" srcId="{80A13701-58FE-47E9-B076-03C6DE93A5AD}" destId="{34173C0C-9DD8-4A0C-B4BB-CDE76AB33E6C}" srcOrd="1" destOrd="0" presId="urn:microsoft.com/office/officeart/2005/8/layout/vProcess5"/>
    <dgm:cxn modelId="{9B45EDA4-D53A-41E3-B48A-5948CFEADACA}" srcId="{08C0AF5E-A629-48EF-8264-73984D7D6014}" destId="{C84BA4EB-3912-4194-8997-0DD9B19F0392}" srcOrd="1" destOrd="0" parTransId="{E4BA797A-4B81-48B9-A03D-85DDC270BDCA}" sibTransId="{D79AD4D9-D90F-4C2B-8F95-A6176A625935}"/>
    <dgm:cxn modelId="{55F804AF-3CAA-4BF8-88F7-84E31A921019}" srcId="{08C0AF5E-A629-48EF-8264-73984D7D6014}" destId="{5BACE5C2-3C93-4734-B0E5-85E937EA0621}" srcOrd="3" destOrd="0" parTransId="{9CF383C1-E074-417E-9841-4E259CD1D3B4}" sibTransId="{D4CECA5B-D0A8-4C43-98E3-76A6297E7CFF}"/>
    <dgm:cxn modelId="{E5A4F8B7-35C1-4BBE-926A-DFD43CE7A67B}" type="presOf" srcId="{C84BA4EB-3912-4194-8997-0DD9B19F0392}" destId="{13DBAC8F-BFAC-46A3-9013-413A7B8843BB}" srcOrd="0" destOrd="0" presId="urn:microsoft.com/office/officeart/2005/8/layout/vProcess5"/>
    <dgm:cxn modelId="{D5B0B3BD-66C4-400D-95BD-86498728147C}" srcId="{08C0AF5E-A629-48EF-8264-73984D7D6014}" destId="{7BB1F3C8-7800-43DF-9C1C-F2076EEEA302}" srcOrd="4" destOrd="0" parTransId="{B716072C-2FA1-4973-A8DC-77564CAD7210}" sibTransId="{3D2AD10B-C5D8-4D7D-A3E0-2D1741A57CF4}"/>
    <dgm:cxn modelId="{9B2EF7BF-350A-43BD-B01C-C9E4FBACC0C4}" type="presOf" srcId="{08C0AF5E-A629-48EF-8264-73984D7D6014}" destId="{DB37F7F1-C39B-4844-B357-1BC2D6841A68}" srcOrd="0" destOrd="0" presId="urn:microsoft.com/office/officeart/2005/8/layout/vProcess5"/>
    <dgm:cxn modelId="{0861B6C4-078E-427A-84E2-CD8DC667BD31}" type="presOf" srcId="{7BB1F3C8-7800-43DF-9C1C-F2076EEEA302}" destId="{26FA44B5-464F-4A62-B73F-6A17767BAA51}" srcOrd="0" destOrd="0" presId="urn:microsoft.com/office/officeart/2005/8/layout/vProcess5"/>
    <dgm:cxn modelId="{198CDEC9-771B-42D1-A61C-9EA684ED157E}" type="presOf" srcId="{37FA2D4B-F4BC-4249-B9E0-9220ED3C4098}" destId="{6DFC9408-F6A0-4535-A4B1-6E19DE2AC10E}" srcOrd="0" destOrd="0" presId="urn:microsoft.com/office/officeart/2005/8/layout/vProcess5"/>
    <dgm:cxn modelId="{8D4D1CD3-0340-4515-91A0-1FA5D325E42E}" srcId="{08C0AF5E-A629-48EF-8264-73984D7D6014}" destId="{80A13701-58FE-47E9-B076-03C6DE93A5AD}" srcOrd="0" destOrd="0" parTransId="{57D2B2C1-F97B-45C9-9A4F-85CF1B19445A}" sibTransId="{1141BA0B-34E1-4897-A092-CE5011DE3927}"/>
    <dgm:cxn modelId="{C4360BD5-7D90-4A13-A702-3DCD668AF860}" type="presOf" srcId="{1141BA0B-34E1-4897-A092-CE5011DE3927}" destId="{7C8BB02F-8539-4136-B3AA-B9D8C5E7A0D8}" srcOrd="0" destOrd="0" presId="urn:microsoft.com/office/officeart/2005/8/layout/vProcess5"/>
    <dgm:cxn modelId="{9A6ED1ED-B2CE-4AD0-84D3-52F265E00066}" type="presOf" srcId="{D4CECA5B-D0A8-4C43-98E3-76A6297E7CFF}" destId="{CF2B91D9-A1AA-4F5A-B04E-7D6C74BEF731}" srcOrd="0" destOrd="0" presId="urn:microsoft.com/office/officeart/2005/8/layout/vProcess5"/>
    <dgm:cxn modelId="{8A7720F2-0A8A-4F65-8EB1-509249FC9A80}" type="presOf" srcId="{7BB1F3C8-7800-43DF-9C1C-F2076EEEA302}" destId="{438C0B6F-1DA0-40FF-BF06-FB179D2A87E8}" srcOrd="1" destOrd="0" presId="urn:microsoft.com/office/officeart/2005/8/layout/vProcess5"/>
    <dgm:cxn modelId="{A6965AFE-5499-4969-9ABC-3ECA1DD82589}" type="presOf" srcId="{5BACE5C2-3C93-4734-B0E5-85E937EA0621}" destId="{AAA750B5-498B-44B5-90E8-AA96CA7064ED}" srcOrd="0" destOrd="0" presId="urn:microsoft.com/office/officeart/2005/8/layout/vProcess5"/>
    <dgm:cxn modelId="{76B266C1-233A-44D4-B3A7-4507D3033962}" type="presParOf" srcId="{DB37F7F1-C39B-4844-B357-1BC2D6841A68}" destId="{54E6F6F3-DD6D-4FE0-ACAF-D71ECFD9FAB4}" srcOrd="0" destOrd="0" presId="urn:microsoft.com/office/officeart/2005/8/layout/vProcess5"/>
    <dgm:cxn modelId="{E3E46E22-BA35-4149-B525-342DEA597D6A}" type="presParOf" srcId="{DB37F7F1-C39B-4844-B357-1BC2D6841A68}" destId="{BAAB0A44-35FF-4D98-AD55-41DB9686E1A2}" srcOrd="1" destOrd="0" presId="urn:microsoft.com/office/officeart/2005/8/layout/vProcess5"/>
    <dgm:cxn modelId="{E52186A5-B132-43DD-BAE9-6AA7E7EE569E}" type="presParOf" srcId="{DB37F7F1-C39B-4844-B357-1BC2D6841A68}" destId="{13DBAC8F-BFAC-46A3-9013-413A7B8843BB}" srcOrd="2" destOrd="0" presId="urn:microsoft.com/office/officeart/2005/8/layout/vProcess5"/>
    <dgm:cxn modelId="{C160F62E-B66B-45E7-B930-E8D8AB5A2F8F}" type="presParOf" srcId="{DB37F7F1-C39B-4844-B357-1BC2D6841A68}" destId="{687FEEE8-5BC7-4B9C-AE78-7BA218C19912}" srcOrd="3" destOrd="0" presId="urn:microsoft.com/office/officeart/2005/8/layout/vProcess5"/>
    <dgm:cxn modelId="{28CCC369-E16F-4AEC-A6DA-C2B66867A833}" type="presParOf" srcId="{DB37F7F1-C39B-4844-B357-1BC2D6841A68}" destId="{AAA750B5-498B-44B5-90E8-AA96CA7064ED}" srcOrd="4" destOrd="0" presId="urn:microsoft.com/office/officeart/2005/8/layout/vProcess5"/>
    <dgm:cxn modelId="{C5FEF8B0-3D57-425C-B174-488465770EE0}" type="presParOf" srcId="{DB37F7F1-C39B-4844-B357-1BC2D6841A68}" destId="{26FA44B5-464F-4A62-B73F-6A17767BAA51}" srcOrd="5" destOrd="0" presId="urn:microsoft.com/office/officeart/2005/8/layout/vProcess5"/>
    <dgm:cxn modelId="{AB2727BF-118D-4A34-B469-6887E1D079EF}" type="presParOf" srcId="{DB37F7F1-C39B-4844-B357-1BC2D6841A68}" destId="{7C8BB02F-8539-4136-B3AA-B9D8C5E7A0D8}" srcOrd="6" destOrd="0" presId="urn:microsoft.com/office/officeart/2005/8/layout/vProcess5"/>
    <dgm:cxn modelId="{B7208E8E-8FB8-4F72-9D84-F434214C414A}" type="presParOf" srcId="{DB37F7F1-C39B-4844-B357-1BC2D6841A68}" destId="{ADA14A08-A44B-417F-850B-13F1C71E62E3}" srcOrd="7" destOrd="0" presId="urn:microsoft.com/office/officeart/2005/8/layout/vProcess5"/>
    <dgm:cxn modelId="{6479C35E-D927-4379-A9D8-8E1BBF83470B}" type="presParOf" srcId="{DB37F7F1-C39B-4844-B357-1BC2D6841A68}" destId="{6DFC9408-F6A0-4535-A4B1-6E19DE2AC10E}" srcOrd="8" destOrd="0" presId="urn:microsoft.com/office/officeart/2005/8/layout/vProcess5"/>
    <dgm:cxn modelId="{5CDA3AD1-F9ED-4551-86A2-FD5AA847C3FD}" type="presParOf" srcId="{DB37F7F1-C39B-4844-B357-1BC2D6841A68}" destId="{CF2B91D9-A1AA-4F5A-B04E-7D6C74BEF731}" srcOrd="9" destOrd="0" presId="urn:microsoft.com/office/officeart/2005/8/layout/vProcess5"/>
    <dgm:cxn modelId="{92F41FAF-E436-4822-8862-5A4DCD99A61B}" type="presParOf" srcId="{DB37F7F1-C39B-4844-B357-1BC2D6841A68}" destId="{34173C0C-9DD8-4A0C-B4BB-CDE76AB33E6C}" srcOrd="10" destOrd="0" presId="urn:microsoft.com/office/officeart/2005/8/layout/vProcess5"/>
    <dgm:cxn modelId="{BE8CBA1D-1B4D-44EC-A44C-3BB2A3A4DC13}" type="presParOf" srcId="{DB37F7F1-C39B-4844-B357-1BC2D6841A68}" destId="{3A4A62F6-B5DB-44B7-A540-9AF90FC95647}" srcOrd="11" destOrd="0" presId="urn:microsoft.com/office/officeart/2005/8/layout/vProcess5"/>
    <dgm:cxn modelId="{E0DF7454-C042-460E-B0B3-1D4662FA33DA}" type="presParOf" srcId="{DB37F7F1-C39B-4844-B357-1BC2D6841A68}" destId="{42BE1828-911A-4A1A-9376-EED11915E753}" srcOrd="12" destOrd="0" presId="urn:microsoft.com/office/officeart/2005/8/layout/vProcess5"/>
    <dgm:cxn modelId="{3FBE390B-CBC9-40F2-9D60-D2EA7741D6D1}" type="presParOf" srcId="{DB37F7F1-C39B-4844-B357-1BC2D6841A68}" destId="{33AB7AB9-CFD0-4C82-9769-ADE20832C71E}" srcOrd="13" destOrd="0" presId="urn:microsoft.com/office/officeart/2005/8/layout/vProcess5"/>
    <dgm:cxn modelId="{34674D26-6866-4CEA-9F76-E1C7536FB6A8}" type="presParOf" srcId="{DB37F7F1-C39B-4844-B357-1BC2D6841A68}" destId="{438C0B6F-1DA0-40FF-BF06-FB179D2A87E8}" srcOrd="14"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AB0A44-35FF-4D98-AD55-41DB9686E1A2}">
      <dsp:nvSpPr>
        <dsp:cNvPr id="0" name=""/>
        <dsp:cNvSpPr/>
      </dsp:nvSpPr>
      <dsp:spPr>
        <a:xfrm>
          <a:off x="0" y="0"/>
          <a:ext cx="3059936" cy="619219"/>
        </a:xfrm>
        <a:prstGeom prst="roundRect">
          <a:avLst>
            <a:gd name="adj" fmla="val 10000"/>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s-ES" sz="1200" b="1" kern="1200"/>
            <a:t>¿Qué hace realmente patrimonial a Cartagena?</a:t>
          </a:r>
          <a:endParaRPr lang="en-US" sz="1200" kern="1200"/>
        </a:p>
      </dsp:txBody>
      <dsp:txXfrm>
        <a:off x="18136" y="18136"/>
        <a:ext cx="2319301" cy="582947"/>
      </dsp:txXfrm>
    </dsp:sp>
    <dsp:sp modelId="{13DBAC8F-BFAC-46A3-9013-413A7B8843BB}">
      <dsp:nvSpPr>
        <dsp:cNvPr id="0" name=""/>
        <dsp:cNvSpPr/>
      </dsp:nvSpPr>
      <dsp:spPr>
        <a:xfrm>
          <a:off x="228501" y="705222"/>
          <a:ext cx="3059936" cy="619219"/>
        </a:xfrm>
        <a:prstGeom prst="roundRect">
          <a:avLst>
            <a:gd name="adj" fmla="val 1000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s-ES" sz="1200" b="1" kern="1200"/>
            <a:t>¿Son las murallas?</a:t>
          </a:r>
          <a:endParaRPr lang="en-US" sz="1200" kern="1200"/>
        </a:p>
      </dsp:txBody>
      <dsp:txXfrm>
        <a:off x="246637" y="723358"/>
        <a:ext cx="2392669" cy="582947"/>
      </dsp:txXfrm>
    </dsp:sp>
    <dsp:sp modelId="{687FEEE8-5BC7-4B9C-AE78-7BA218C19912}">
      <dsp:nvSpPr>
        <dsp:cNvPr id="0" name=""/>
        <dsp:cNvSpPr/>
      </dsp:nvSpPr>
      <dsp:spPr>
        <a:xfrm>
          <a:off x="457003" y="1410445"/>
          <a:ext cx="3059936" cy="619219"/>
        </a:xfrm>
        <a:prstGeom prst="roundRect">
          <a:avLst>
            <a:gd name="adj" fmla="val 10000"/>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s-ES" sz="1200" b="1" kern="1200"/>
            <a:t>¿Son las iglesias?</a:t>
          </a:r>
          <a:endParaRPr lang="en-US" sz="1200" kern="1200"/>
        </a:p>
      </dsp:txBody>
      <dsp:txXfrm>
        <a:off x="475139" y="1428581"/>
        <a:ext cx="2392669" cy="582947"/>
      </dsp:txXfrm>
    </dsp:sp>
    <dsp:sp modelId="{AAA750B5-498B-44B5-90E8-AA96CA7064ED}">
      <dsp:nvSpPr>
        <dsp:cNvPr id="0" name=""/>
        <dsp:cNvSpPr/>
      </dsp:nvSpPr>
      <dsp:spPr>
        <a:xfrm>
          <a:off x="685505" y="2115667"/>
          <a:ext cx="3059936" cy="619219"/>
        </a:xfrm>
        <a:prstGeom prst="roundRect">
          <a:avLst>
            <a:gd name="adj" fmla="val 10000"/>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s-ES" sz="1200" b="1" kern="1200"/>
            <a:t>¿Son las casas coloniales?</a:t>
          </a:r>
          <a:endParaRPr lang="en-US" sz="1200" kern="1200"/>
        </a:p>
      </dsp:txBody>
      <dsp:txXfrm>
        <a:off x="703641" y="2133803"/>
        <a:ext cx="2392669" cy="582947"/>
      </dsp:txXfrm>
    </dsp:sp>
    <dsp:sp modelId="{26FA44B5-464F-4A62-B73F-6A17767BAA51}">
      <dsp:nvSpPr>
        <dsp:cNvPr id="0" name=""/>
        <dsp:cNvSpPr/>
      </dsp:nvSpPr>
      <dsp:spPr>
        <a:xfrm>
          <a:off x="914006" y="2820890"/>
          <a:ext cx="3059936" cy="619219"/>
        </a:xfrm>
        <a:prstGeom prst="roundRect">
          <a:avLst>
            <a:gd name="adj" fmla="val 10000"/>
          </a:avLst>
        </a:prstGeom>
        <a:gradFill rotWithShape="0">
          <a:gsLst>
            <a:gs pos="0">
              <a:schemeClr val="accent6">
                <a:hueOff val="0"/>
                <a:satOff val="0"/>
                <a:lumOff val="0"/>
                <a:alphaOff val="0"/>
                <a:tint val="96000"/>
                <a:lumMod val="100000"/>
              </a:schemeClr>
            </a:gs>
            <a:gs pos="78000">
              <a:schemeClr val="accent6">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s-ES" sz="1200" b="1" kern="1200"/>
            <a:t>¿O es la relación entre historia, su gente y su memoria?</a:t>
          </a:r>
          <a:endParaRPr lang="en-US" sz="1200" kern="1200"/>
        </a:p>
      </dsp:txBody>
      <dsp:txXfrm>
        <a:off x="932142" y="2839026"/>
        <a:ext cx="2392669" cy="582947"/>
      </dsp:txXfrm>
    </dsp:sp>
    <dsp:sp modelId="{7C8BB02F-8539-4136-B3AA-B9D8C5E7A0D8}">
      <dsp:nvSpPr>
        <dsp:cNvPr id="0" name=""/>
        <dsp:cNvSpPr/>
      </dsp:nvSpPr>
      <dsp:spPr>
        <a:xfrm>
          <a:off x="2657443" y="452374"/>
          <a:ext cx="402492" cy="402492"/>
        </a:xfrm>
        <a:prstGeom prst="downArrow">
          <a:avLst>
            <a:gd name="adj1" fmla="val 55000"/>
            <a:gd name="adj2" fmla="val 45000"/>
          </a:avLst>
        </a:prstGeom>
        <a:solidFill>
          <a:schemeClr val="accent2">
            <a:tint val="40000"/>
            <a:alpha val="90000"/>
            <a:hueOff val="0"/>
            <a:satOff val="0"/>
            <a:lumOff val="0"/>
            <a:alphaOff val="0"/>
          </a:schemeClr>
        </a:solidFill>
        <a:ln w="12700" cap="rnd"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2748004" y="452374"/>
        <a:ext cx="221370" cy="302875"/>
      </dsp:txXfrm>
    </dsp:sp>
    <dsp:sp modelId="{ADA14A08-A44B-417F-850B-13F1C71E62E3}">
      <dsp:nvSpPr>
        <dsp:cNvPr id="0" name=""/>
        <dsp:cNvSpPr/>
      </dsp:nvSpPr>
      <dsp:spPr>
        <a:xfrm>
          <a:off x="2885944" y="1157597"/>
          <a:ext cx="402492" cy="402492"/>
        </a:xfrm>
        <a:prstGeom prst="downArrow">
          <a:avLst>
            <a:gd name="adj1" fmla="val 55000"/>
            <a:gd name="adj2" fmla="val 45000"/>
          </a:avLst>
        </a:prstGeom>
        <a:solidFill>
          <a:schemeClr val="accent3">
            <a:tint val="40000"/>
            <a:alpha val="90000"/>
            <a:hueOff val="0"/>
            <a:satOff val="0"/>
            <a:lumOff val="0"/>
            <a:alphaOff val="0"/>
          </a:schemeClr>
        </a:solidFill>
        <a:ln w="12700" cap="rnd"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2976505" y="1157597"/>
        <a:ext cx="221370" cy="302875"/>
      </dsp:txXfrm>
    </dsp:sp>
    <dsp:sp modelId="{6DFC9408-F6A0-4535-A4B1-6E19DE2AC10E}">
      <dsp:nvSpPr>
        <dsp:cNvPr id="0" name=""/>
        <dsp:cNvSpPr/>
      </dsp:nvSpPr>
      <dsp:spPr>
        <a:xfrm>
          <a:off x="3114446" y="1852499"/>
          <a:ext cx="402492" cy="402492"/>
        </a:xfrm>
        <a:prstGeom prst="downArrow">
          <a:avLst>
            <a:gd name="adj1" fmla="val 55000"/>
            <a:gd name="adj2" fmla="val 45000"/>
          </a:avLst>
        </a:prstGeom>
        <a:solidFill>
          <a:schemeClr val="accent4">
            <a:tint val="40000"/>
            <a:alpha val="90000"/>
            <a:hueOff val="0"/>
            <a:satOff val="0"/>
            <a:lumOff val="0"/>
            <a:alphaOff val="0"/>
          </a:schemeClr>
        </a:solidFill>
        <a:ln w="12700" cap="rnd"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3205007" y="1852499"/>
        <a:ext cx="221370" cy="302875"/>
      </dsp:txXfrm>
    </dsp:sp>
    <dsp:sp modelId="{CF2B91D9-A1AA-4F5A-B04E-7D6C74BEF731}">
      <dsp:nvSpPr>
        <dsp:cNvPr id="0" name=""/>
        <dsp:cNvSpPr/>
      </dsp:nvSpPr>
      <dsp:spPr>
        <a:xfrm>
          <a:off x="3342948" y="2564602"/>
          <a:ext cx="402492" cy="402492"/>
        </a:xfrm>
        <a:prstGeom prst="downArrow">
          <a:avLst>
            <a:gd name="adj1" fmla="val 55000"/>
            <a:gd name="adj2" fmla="val 45000"/>
          </a:avLst>
        </a:prstGeom>
        <a:solidFill>
          <a:schemeClr val="accent5">
            <a:tint val="40000"/>
            <a:alpha val="90000"/>
            <a:hueOff val="0"/>
            <a:satOff val="0"/>
            <a:lumOff val="0"/>
            <a:alphaOff val="0"/>
          </a:schemeClr>
        </a:solidFill>
        <a:ln w="12700" cap="rnd"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3433509" y="2564602"/>
        <a:ext cx="221370" cy="302875"/>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B9F1E6-0059-4B2C-8464-665313AAFFD6}" type="datetimeFigureOut">
              <a:rPr lang="es-CO" smtClean="0"/>
              <a:t>16/07/2026</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28870B-F452-4915-8D8C-350659D169B3}" type="slidenum">
              <a:rPr lang="es-CO" smtClean="0"/>
              <a:t>‹Nº›</a:t>
            </a:fld>
            <a:endParaRPr lang="es-CO"/>
          </a:p>
        </p:txBody>
      </p:sp>
    </p:spTree>
    <p:extLst>
      <p:ext uri="{BB962C8B-B14F-4D97-AF65-F5344CB8AC3E}">
        <p14:creationId xmlns:p14="http://schemas.microsoft.com/office/powerpoint/2010/main" val="3157322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9628870B-F452-4915-8D8C-350659D169B3}" type="slidenum">
              <a:rPr lang="es-CO" smtClean="0"/>
              <a:t>1</a:t>
            </a:fld>
            <a:endParaRPr lang="es-CO"/>
          </a:p>
        </p:txBody>
      </p:sp>
    </p:spTree>
    <p:extLst>
      <p:ext uri="{BB962C8B-B14F-4D97-AF65-F5344CB8AC3E}">
        <p14:creationId xmlns:p14="http://schemas.microsoft.com/office/powerpoint/2010/main" val="29935232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9628870B-F452-4915-8D8C-350659D169B3}" type="slidenum">
              <a:rPr lang="es-CO" smtClean="0"/>
              <a:t>20</a:t>
            </a:fld>
            <a:endParaRPr lang="es-CO"/>
          </a:p>
        </p:txBody>
      </p:sp>
    </p:spTree>
    <p:extLst>
      <p:ext uri="{BB962C8B-B14F-4D97-AF65-F5344CB8AC3E}">
        <p14:creationId xmlns:p14="http://schemas.microsoft.com/office/powerpoint/2010/main" val="26683024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fld id="{9628870B-F452-4915-8D8C-350659D169B3}" type="slidenum">
              <a:rPr lang="es-CO" smtClean="0"/>
              <a:t>21</a:t>
            </a:fld>
            <a:endParaRPr lang="es-CO"/>
          </a:p>
        </p:txBody>
      </p:sp>
    </p:spTree>
    <p:extLst>
      <p:ext uri="{BB962C8B-B14F-4D97-AF65-F5344CB8AC3E}">
        <p14:creationId xmlns:p14="http://schemas.microsoft.com/office/powerpoint/2010/main" val="6728753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fld id="{9628870B-F452-4915-8D8C-350659D169B3}" type="slidenum">
              <a:rPr lang="es-CO" smtClean="0"/>
              <a:t>22</a:t>
            </a:fld>
            <a:endParaRPr lang="es-CO"/>
          </a:p>
        </p:txBody>
      </p:sp>
    </p:spTree>
    <p:extLst>
      <p:ext uri="{BB962C8B-B14F-4D97-AF65-F5344CB8AC3E}">
        <p14:creationId xmlns:p14="http://schemas.microsoft.com/office/powerpoint/2010/main" val="27433584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9628870B-F452-4915-8D8C-350659D169B3}" type="slidenum">
              <a:rPr lang="es-CO" smtClean="0"/>
              <a:t>23</a:t>
            </a:fld>
            <a:endParaRPr lang="es-CO"/>
          </a:p>
        </p:txBody>
      </p:sp>
    </p:spTree>
    <p:extLst>
      <p:ext uri="{BB962C8B-B14F-4D97-AF65-F5344CB8AC3E}">
        <p14:creationId xmlns:p14="http://schemas.microsoft.com/office/powerpoint/2010/main" val="9389605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9628870B-F452-4915-8D8C-350659D169B3}" type="slidenum">
              <a:rPr lang="es-CO" smtClean="0"/>
              <a:t>24</a:t>
            </a:fld>
            <a:endParaRPr lang="es-CO"/>
          </a:p>
        </p:txBody>
      </p:sp>
    </p:spTree>
    <p:extLst>
      <p:ext uri="{BB962C8B-B14F-4D97-AF65-F5344CB8AC3E}">
        <p14:creationId xmlns:p14="http://schemas.microsoft.com/office/powerpoint/2010/main" val="9724727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9628870B-F452-4915-8D8C-350659D169B3}" type="slidenum">
              <a:rPr lang="es-CO" smtClean="0"/>
              <a:t>25</a:t>
            </a:fld>
            <a:endParaRPr lang="es-CO"/>
          </a:p>
        </p:txBody>
      </p:sp>
    </p:spTree>
    <p:extLst>
      <p:ext uri="{BB962C8B-B14F-4D97-AF65-F5344CB8AC3E}">
        <p14:creationId xmlns:p14="http://schemas.microsoft.com/office/powerpoint/2010/main" val="15609627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fld id="{9628870B-F452-4915-8D8C-350659D169B3}" type="slidenum">
              <a:rPr lang="es-CO" smtClean="0"/>
              <a:t>26</a:t>
            </a:fld>
            <a:endParaRPr lang="es-CO"/>
          </a:p>
        </p:txBody>
      </p:sp>
    </p:spTree>
    <p:extLst>
      <p:ext uri="{BB962C8B-B14F-4D97-AF65-F5344CB8AC3E}">
        <p14:creationId xmlns:p14="http://schemas.microsoft.com/office/powerpoint/2010/main" val="2836336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9628870B-F452-4915-8D8C-350659D169B3}" type="slidenum">
              <a:rPr lang="es-CO" smtClean="0"/>
              <a:t>29</a:t>
            </a:fld>
            <a:endParaRPr lang="es-CO"/>
          </a:p>
        </p:txBody>
      </p:sp>
    </p:spTree>
    <p:extLst>
      <p:ext uri="{BB962C8B-B14F-4D97-AF65-F5344CB8AC3E}">
        <p14:creationId xmlns:p14="http://schemas.microsoft.com/office/powerpoint/2010/main" val="25425916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9628870B-F452-4915-8D8C-350659D169B3}" type="slidenum">
              <a:rPr lang="es-CO" smtClean="0"/>
              <a:t>34</a:t>
            </a:fld>
            <a:endParaRPr lang="es-CO"/>
          </a:p>
        </p:txBody>
      </p:sp>
    </p:spTree>
    <p:extLst>
      <p:ext uri="{BB962C8B-B14F-4D97-AF65-F5344CB8AC3E}">
        <p14:creationId xmlns:p14="http://schemas.microsoft.com/office/powerpoint/2010/main" val="17915789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9628870B-F452-4915-8D8C-350659D169B3}" type="slidenum">
              <a:rPr lang="es-CO" smtClean="0"/>
              <a:t>36</a:t>
            </a:fld>
            <a:endParaRPr lang="es-CO"/>
          </a:p>
        </p:txBody>
      </p:sp>
    </p:spTree>
    <p:extLst>
      <p:ext uri="{BB962C8B-B14F-4D97-AF65-F5344CB8AC3E}">
        <p14:creationId xmlns:p14="http://schemas.microsoft.com/office/powerpoint/2010/main" val="4237089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9628870B-F452-4915-8D8C-350659D169B3}" type="slidenum">
              <a:rPr lang="es-CO" smtClean="0"/>
              <a:t>2</a:t>
            </a:fld>
            <a:endParaRPr lang="es-CO"/>
          </a:p>
        </p:txBody>
      </p:sp>
    </p:spTree>
    <p:extLst>
      <p:ext uri="{BB962C8B-B14F-4D97-AF65-F5344CB8AC3E}">
        <p14:creationId xmlns:p14="http://schemas.microsoft.com/office/powerpoint/2010/main" val="35147301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9628870B-F452-4915-8D8C-350659D169B3}" type="slidenum">
              <a:rPr lang="es-CO" smtClean="0"/>
              <a:t>39</a:t>
            </a:fld>
            <a:endParaRPr lang="es-CO"/>
          </a:p>
        </p:txBody>
      </p:sp>
    </p:spTree>
    <p:extLst>
      <p:ext uri="{BB962C8B-B14F-4D97-AF65-F5344CB8AC3E}">
        <p14:creationId xmlns:p14="http://schemas.microsoft.com/office/powerpoint/2010/main" val="14793729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9628870B-F452-4915-8D8C-350659D169B3}" type="slidenum">
              <a:rPr lang="es-CO" smtClean="0"/>
              <a:t>40</a:t>
            </a:fld>
            <a:endParaRPr lang="es-CO"/>
          </a:p>
        </p:txBody>
      </p:sp>
    </p:spTree>
    <p:extLst>
      <p:ext uri="{BB962C8B-B14F-4D97-AF65-F5344CB8AC3E}">
        <p14:creationId xmlns:p14="http://schemas.microsoft.com/office/powerpoint/2010/main" val="8955802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fld id="{9628870B-F452-4915-8D8C-350659D169B3}" type="slidenum">
              <a:rPr lang="es-CO" smtClean="0"/>
              <a:t>41</a:t>
            </a:fld>
            <a:endParaRPr lang="es-CO"/>
          </a:p>
        </p:txBody>
      </p:sp>
    </p:spTree>
    <p:extLst>
      <p:ext uri="{BB962C8B-B14F-4D97-AF65-F5344CB8AC3E}">
        <p14:creationId xmlns:p14="http://schemas.microsoft.com/office/powerpoint/2010/main" val="18590291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9628870B-F452-4915-8D8C-350659D169B3}" type="slidenum">
              <a:rPr lang="es-CO" smtClean="0"/>
              <a:t>53</a:t>
            </a:fld>
            <a:endParaRPr lang="es-CO"/>
          </a:p>
        </p:txBody>
      </p:sp>
    </p:spTree>
    <p:extLst>
      <p:ext uri="{BB962C8B-B14F-4D97-AF65-F5344CB8AC3E}">
        <p14:creationId xmlns:p14="http://schemas.microsoft.com/office/powerpoint/2010/main" val="29989458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9628870B-F452-4915-8D8C-350659D169B3}" type="slidenum">
              <a:rPr lang="es-CO" smtClean="0"/>
              <a:t>55</a:t>
            </a:fld>
            <a:endParaRPr lang="es-CO"/>
          </a:p>
        </p:txBody>
      </p:sp>
    </p:spTree>
    <p:extLst>
      <p:ext uri="{BB962C8B-B14F-4D97-AF65-F5344CB8AC3E}">
        <p14:creationId xmlns:p14="http://schemas.microsoft.com/office/powerpoint/2010/main" val="3218217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9628870B-F452-4915-8D8C-350659D169B3}" type="slidenum">
              <a:rPr lang="es-CO" smtClean="0"/>
              <a:t>56</a:t>
            </a:fld>
            <a:endParaRPr lang="es-CO"/>
          </a:p>
        </p:txBody>
      </p:sp>
    </p:spTree>
    <p:extLst>
      <p:ext uri="{BB962C8B-B14F-4D97-AF65-F5344CB8AC3E}">
        <p14:creationId xmlns:p14="http://schemas.microsoft.com/office/powerpoint/2010/main" val="1050899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9628870B-F452-4915-8D8C-350659D169B3}" type="slidenum">
              <a:rPr lang="es-CO" smtClean="0"/>
              <a:t>3</a:t>
            </a:fld>
            <a:endParaRPr lang="es-CO"/>
          </a:p>
        </p:txBody>
      </p:sp>
    </p:spTree>
    <p:extLst>
      <p:ext uri="{BB962C8B-B14F-4D97-AF65-F5344CB8AC3E}">
        <p14:creationId xmlns:p14="http://schemas.microsoft.com/office/powerpoint/2010/main" val="3122392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9628870B-F452-4915-8D8C-350659D169B3}" type="slidenum">
              <a:rPr lang="es-CO" smtClean="0"/>
              <a:t>9</a:t>
            </a:fld>
            <a:endParaRPr lang="es-CO"/>
          </a:p>
        </p:txBody>
      </p:sp>
    </p:spTree>
    <p:extLst>
      <p:ext uri="{BB962C8B-B14F-4D97-AF65-F5344CB8AC3E}">
        <p14:creationId xmlns:p14="http://schemas.microsoft.com/office/powerpoint/2010/main" val="20320476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9628870B-F452-4915-8D8C-350659D169B3}" type="slidenum">
              <a:rPr lang="es-CO" smtClean="0"/>
              <a:t>10</a:t>
            </a:fld>
            <a:endParaRPr lang="es-CO"/>
          </a:p>
        </p:txBody>
      </p:sp>
    </p:spTree>
    <p:extLst>
      <p:ext uri="{BB962C8B-B14F-4D97-AF65-F5344CB8AC3E}">
        <p14:creationId xmlns:p14="http://schemas.microsoft.com/office/powerpoint/2010/main" val="32060218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1924-2012</a:t>
            </a:r>
            <a:endParaRPr lang="es-CO" dirty="0"/>
          </a:p>
        </p:txBody>
      </p:sp>
      <p:sp>
        <p:nvSpPr>
          <p:cNvPr id="4" name="Marcador de número de diapositiva 3"/>
          <p:cNvSpPr>
            <a:spLocks noGrp="1"/>
          </p:cNvSpPr>
          <p:nvPr>
            <p:ph type="sldNum" sz="quarter" idx="5"/>
          </p:nvPr>
        </p:nvSpPr>
        <p:spPr/>
        <p:txBody>
          <a:bodyPr/>
          <a:lstStyle/>
          <a:p>
            <a:fld id="{9628870B-F452-4915-8D8C-350659D169B3}" type="slidenum">
              <a:rPr lang="es-CO" smtClean="0"/>
              <a:t>11</a:t>
            </a:fld>
            <a:endParaRPr lang="es-CO"/>
          </a:p>
        </p:txBody>
      </p:sp>
    </p:spTree>
    <p:extLst>
      <p:ext uri="{BB962C8B-B14F-4D97-AF65-F5344CB8AC3E}">
        <p14:creationId xmlns:p14="http://schemas.microsoft.com/office/powerpoint/2010/main" val="14524468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9628870B-F452-4915-8D8C-350659D169B3}" type="slidenum">
              <a:rPr lang="es-CO" smtClean="0"/>
              <a:t>16</a:t>
            </a:fld>
            <a:endParaRPr lang="es-CO"/>
          </a:p>
        </p:txBody>
      </p:sp>
    </p:spTree>
    <p:extLst>
      <p:ext uri="{BB962C8B-B14F-4D97-AF65-F5344CB8AC3E}">
        <p14:creationId xmlns:p14="http://schemas.microsoft.com/office/powerpoint/2010/main" val="12334613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fld id="{9628870B-F452-4915-8D8C-350659D169B3}" type="slidenum">
              <a:rPr lang="es-CO" smtClean="0"/>
              <a:t>17</a:t>
            </a:fld>
            <a:endParaRPr lang="es-CO"/>
          </a:p>
        </p:txBody>
      </p:sp>
    </p:spTree>
    <p:extLst>
      <p:ext uri="{BB962C8B-B14F-4D97-AF65-F5344CB8AC3E}">
        <p14:creationId xmlns:p14="http://schemas.microsoft.com/office/powerpoint/2010/main" val="10396965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9628870B-F452-4915-8D8C-350659D169B3}" type="slidenum">
              <a:rPr lang="es-CO" smtClean="0"/>
              <a:t>19</a:t>
            </a:fld>
            <a:endParaRPr lang="es-CO"/>
          </a:p>
        </p:txBody>
      </p:sp>
    </p:spTree>
    <p:extLst>
      <p:ext uri="{BB962C8B-B14F-4D97-AF65-F5344CB8AC3E}">
        <p14:creationId xmlns:p14="http://schemas.microsoft.com/office/powerpoint/2010/main" val="32802154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82122329-CB72-4533-B9FD-17E924FC7534}" type="datetimeFigureOut">
              <a:rPr lang="es-CO" smtClean="0"/>
              <a:t>16/07/2026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914A45CE-8A83-4939-ADF5-A3E15821B1F4}" type="slidenum">
              <a:rPr lang="es-CO" smtClean="0"/>
              <a:t>‹Nº›</a:t>
            </a:fld>
            <a:endParaRPr lang="es-CO"/>
          </a:p>
        </p:txBody>
      </p:sp>
    </p:spTree>
    <p:extLst>
      <p:ext uri="{BB962C8B-B14F-4D97-AF65-F5344CB8AC3E}">
        <p14:creationId xmlns:p14="http://schemas.microsoft.com/office/powerpoint/2010/main" val="1171741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82122329-CB72-4533-B9FD-17E924FC7534}" type="datetimeFigureOut">
              <a:rPr lang="es-CO" smtClean="0"/>
              <a:t>16/07/2026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914A45CE-8A83-4939-ADF5-A3E15821B1F4}" type="slidenum">
              <a:rPr lang="es-CO" smtClean="0"/>
              <a:t>‹Nº›</a:t>
            </a:fld>
            <a:endParaRPr lang="es-CO"/>
          </a:p>
        </p:txBody>
      </p:sp>
    </p:spTree>
    <p:extLst>
      <p:ext uri="{BB962C8B-B14F-4D97-AF65-F5344CB8AC3E}">
        <p14:creationId xmlns:p14="http://schemas.microsoft.com/office/powerpoint/2010/main" val="720348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82122329-CB72-4533-B9FD-17E924FC7534}" type="datetimeFigureOut">
              <a:rPr lang="es-CO" smtClean="0"/>
              <a:t>16/07/2026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914A45CE-8A83-4939-ADF5-A3E15821B1F4}" type="slidenum">
              <a:rPr lang="es-CO" smtClean="0"/>
              <a:t>‹Nº›</a:t>
            </a:fld>
            <a:endParaRPr lang="es-CO"/>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837005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82122329-CB72-4533-B9FD-17E924FC7534}" type="datetimeFigureOut">
              <a:rPr lang="es-CO" smtClean="0"/>
              <a:t>16/07/2026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914A45CE-8A83-4939-ADF5-A3E15821B1F4}" type="slidenum">
              <a:rPr lang="es-CO" smtClean="0"/>
              <a:t>‹Nº›</a:t>
            </a:fld>
            <a:endParaRPr lang="es-CO"/>
          </a:p>
        </p:txBody>
      </p:sp>
    </p:spTree>
    <p:extLst>
      <p:ext uri="{BB962C8B-B14F-4D97-AF65-F5344CB8AC3E}">
        <p14:creationId xmlns:p14="http://schemas.microsoft.com/office/powerpoint/2010/main" val="42091935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82122329-CB72-4533-B9FD-17E924FC7534}" type="datetimeFigureOut">
              <a:rPr lang="es-CO" smtClean="0"/>
              <a:t>16/07/2026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914A45CE-8A83-4939-ADF5-A3E15821B1F4}" type="slidenum">
              <a:rPr lang="es-CO" smtClean="0"/>
              <a:t>‹Nº›</a:t>
            </a:fld>
            <a:endParaRPr lang="es-CO"/>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604659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82122329-CB72-4533-B9FD-17E924FC7534}" type="datetimeFigureOut">
              <a:rPr lang="es-CO" smtClean="0"/>
              <a:t>16/07/2026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914A45CE-8A83-4939-ADF5-A3E15821B1F4}" type="slidenum">
              <a:rPr lang="es-CO" smtClean="0"/>
              <a:t>‹Nº›</a:t>
            </a:fld>
            <a:endParaRPr lang="es-CO"/>
          </a:p>
        </p:txBody>
      </p:sp>
    </p:spTree>
    <p:extLst>
      <p:ext uri="{BB962C8B-B14F-4D97-AF65-F5344CB8AC3E}">
        <p14:creationId xmlns:p14="http://schemas.microsoft.com/office/powerpoint/2010/main" val="41521351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2122329-CB72-4533-B9FD-17E924FC7534}" type="datetimeFigureOut">
              <a:rPr lang="es-CO" smtClean="0"/>
              <a:t>16/07/2026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914A45CE-8A83-4939-ADF5-A3E15821B1F4}" type="slidenum">
              <a:rPr lang="es-CO" smtClean="0"/>
              <a:t>‹Nº›</a:t>
            </a:fld>
            <a:endParaRPr lang="es-CO"/>
          </a:p>
        </p:txBody>
      </p:sp>
    </p:spTree>
    <p:extLst>
      <p:ext uri="{BB962C8B-B14F-4D97-AF65-F5344CB8AC3E}">
        <p14:creationId xmlns:p14="http://schemas.microsoft.com/office/powerpoint/2010/main" val="6782486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2122329-CB72-4533-B9FD-17E924FC7534}" type="datetimeFigureOut">
              <a:rPr lang="es-CO" smtClean="0"/>
              <a:t>16/07/2026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914A45CE-8A83-4939-ADF5-A3E15821B1F4}" type="slidenum">
              <a:rPr lang="es-CO" smtClean="0"/>
              <a:t>‹Nº›</a:t>
            </a:fld>
            <a:endParaRPr lang="es-CO"/>
          </a:p>
        </p:txBody>
      </p:sp>
    </p:spTree>
    <p:extLst>
      <p:ext uri="{BB962C8B-B14F-4D97-AF65-F5344CB8AC3E}">
        <p14:creationId xmlns:p14="http://schemas.microsoft.com/office/powerpoint/2010/main" val="275608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2122329-CB72-4533-B9FD-17E924FC7534}" type="datetimeFigureOut">
              <a:rPr lang="es-CO" smtClean="0"/>
              <a:t>16/07/2026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914A45CE-8A83-4939-ADF5-A3E15821B1F4}" type="slidenum">
              <a:rPr lang="es-CO" smtClean="0"/>
              <a:t>‹Nº›</a:t>
            </a:fld>
            <a:endParaRPr lang="es-CO"/>
          </a:p>
        </p:txBody>
      </p:sp>
    </p:spTree>
    <p:extLst>
      <p:ext uri="{BB962C8B-B14F-4D97-AF65-F5344CB8AC3E}">
        <p14:creationId xmlns:p14="http://schemas.microsoft.com/office/powerpoint/2010/main" val="1123653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82122329-CB72-4533-B9FD-17E924FC7534}" type="datetimeFigureOut">
              <a:rPr lang="es-CO" smtClean="0"/>
              <a:t>16/07/2026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914A45CE-8A83-4939-ADF5-A3E15821B1F4}" type="slidenum">
              <a:rPr lang="es-CO" smtClean="0"/>
              <a:t>‹Nº›</a:t>
            </a:fld>
            <a:endParaRPr lang="es-CO"/>
          </a:p>
        </p:txBody>
      </p:sp>
    </p:spTree>
    <p:extLst>
      <p:ext uri="{BB962C8B-B14F-4D97-AF65-F5344CB8AC3E}">
        <p14:creationId xmlns:p14="http://schemas.microsoft.com/office/powerpoint/2010/main" val="2406843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82122329-CB72-4533-B9FD-17E924FC7534}" type="datetimeFigureOut">
              <a:rPr lang="es-CO" smtClean="0"/>
              <a:t>16/07/2026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914A45CE-8A83-4939-ADF5-A3E15821B1F4}" type="slidenum">
              <a:rPr lang="es-CO" smtClean="0"/>
              <a:t>‹Nº›</a:t>
            </a:fld>
            <a:endParaRPr lang="es-CO"/>
          </a:p>
        </p:txBody>
      </p:sp>
    </p:spTree>
    <p:extLst>
      <p:ext uri="{BB962C8B-B14F-4D97-AF65-F5344CB8AC3E}">
        <p14:creationId xmlns:p14="http://schemas.microsoft.com/office/powerpoint/2010/main" val="218842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82122329-CB72-4533-B9FD-17E924FC7534}" type="datetimeFigureOut">
              <a:rPr lang="es-CO" smtClean="0"/>
              <a:t>16/07/2026</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914A45CE-8A83-4939-ADF5-A3E15821B1F4}" type="slidenum">
              <a:rPr lang="es-CO" smtClean="0"/>
              <a:t>‹Nº›</a:t>
            </a:fld>
            <a:endParaRPr lang="es-CO"/>
          </a:p>
        </p:txBody>
      </p:sp>
    </p:spTree>
    <p:extLst>
      <p:ext uri="{BB962C8B-B14F-4D97-AF65-F5344CB8AC3E}">
        <p14:creationId xmlns:p14="http://schemas.microsoft.com/office/powerpoint/2010/main" val="583893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82122329-CB72-4533-B9FD-17E924FC7534}" type="datetimeFigureOut">
              <a:rPr lang="es-CO" smtClean="0"/>
              <a:t>16/07/2026</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914A45CE-8A83-4939-ADF5-A3E15821B1F4}" type="slidenum">
              <a:rPr lang="es-CO" smtClean="0"/>
              <a:t>‹Nº›</a:t>
            </a:fld>
            <a:endParaRPr lang="es-CO"/>
          </a:p>
        </p:txBody>
      </p:sp>
    </p:spTree>
    <p:extLst>
      <p:ext uri="{BB962C8B-B14F-4D97-AF65-F5344CB8AC3E}">
        <p14:creationId xmlns:p14="http://schemas.microsoft.com/office/powerpoint/2010/main" val="2486879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122329-CB72-4533-B9FD-17E924FC7534}" type="datetimeFigureOut">
              <a:rPr lang="es-CO" smtClean="0"/>
              <a:t>16/07/2026</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914A45CE-8A83-4939-ADF5-A3E15821B1F4}" type="slidenum">
              <a:rPr lang="es-CO" smtClean="0"/>
              <a:t>‹Nº›</a:t>
            </a:fld>
            <a:endParaRPr lang="es-CO"/>
          </a:p>
        </p:txBody>
      </p:sp>
    </p:spTree>
    <p:extLst>
      <p:ext uri="{BB962C8B-B14F-4D97-AF65-F5344CB8AC3E}">
        <p14:creationId xmlns:p14="http://schemas.microsoft.com/office/powerpoint/2010/main" val="3220149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82122329-CB72-4533-B9FD-17E924FC7534}" type="datetimeFigureOut">
              <a:rPr lang="es-CO" smtClean="0"/>
              <a:t>16/07/2026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914A45CE-8A83-4939-ADF5-A3E15821B1F4}" type="slidenum">
              <a:rPr lang="es-CO" smtClean="0"/>
              <a:t>‹Nº›</a:t>
            </a:fld>
            <a:endParaRPr lang="es-CO"/>
          </a:p>
        </p:txBody>
      </p:sp>
    </p:spTree>
    <p:extLst>
      <p:ext uri="{BB962C8B-B14F-4D97-AF65-F5344CB8AC3E}">
        <p14:creationId xmlns:p14="http://schemas.microsoft.com/office/powerpoint/2010/main" val="41167317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82122329-CB72-4533-B9FD-17E924FC7534}" type="datetimeFigureOut">
              <a:rPr lang="es-CO" smtClean="0"/>
              <a:t>16/07/2026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914A45CE-8A83-4939-ADF5-A3E15821B1F4}" type="slidenum">
              <a:rPr lang="es-CO" smtClean="0"/>
              <a:t>‹Nº›</a:t>
            </a:fld>
            <a:endParaRPr lang="es-CO"/>
          </a:p>
        </p:txBody>
      </p:sp>
    </p:spTree>
    <p:extLst>
      <p:ext uri="{BB962C8B-B14F-4D97-AF65-F5344CB8AC3E}">
        <p14:creationId xmlns:p14="http://schemas.microsoft.com/office/powerpoint/2010/main" val="4159250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2122329-CB72-4533-B9FD-17E924FC7534}" type="datetimeFigureOut">
              <a:rPr lang="es-CO" smtClean="0"/>
              <a:t>16/07/2026</a:t>
            </a:fld>
            <a:endParaRPr lang="es-CO"/>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14A45CE-8A83-4939-ADF5-A3E15821B1F4}" type="slidenum">
              <a:rPr lang="es-CO" smtClean="0"/>
              <a:t>‹Nº›</a:t>
            </a:fld>
            <a:endParaRPr lang="es-CO"/>
          </a:p>
        </p:txBody>
      </p:sp>
    </p:spTree>
    <p:extLst>
      <p:ext uri="{BB962C8B-B14F-4D97-AF65-F5344CB8AC3E}">
        <p14:creationId xmlns:p14="http://schemas.microsoft.com/office/powerpoint/2010/main" val="4243280575"/>
      </p:ext>
    </p:extLst>
  </p:cSld>
  <p:clrMap bg1="dk1" tx1="lt1" bg2="dk2" tx2="lt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 id="2147483771" r:id="rId14"/>
    <p:sldLayoutId id="2147483772" r:id="rId15"/>
    <p:sldLayoutId id="214748377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1.jp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3.jpg"/></Relationships>
</file>

<file path=ppt/slides/_rels/slide2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7.jpg"/></Relationships>
</file>

<file path=ppt/slides/_rels/slide2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9.jpg"/></Relationships>
</file>

<file path=ppt/slides/_rels/slide2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1.jpg"/></Relationships>
</file>

<file path=ppt/slides/_rels/slide2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7.xml"/><Relationship Id="rId4" Type="http://schemas.openxmlformats.org/officeDocument/2006/relationships/image" Target="../media/image24.jpg"/></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9.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73" name="Group 72">
            <a:extLst>
              <a:ext uri="{FF2B5EF4-FFF2-40B4-BE49-F238E27FC236}">
                <a16:creationId xmlns:a16="http://schemas.microsoft.com/office/drawing/2014/main" id="{D5FD13B3-3F58-4777-997E-5447AA079D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4" name="Straight Connector 73">
              <a:extLst>
                <a:ext uri="{FF2B5EF4-FFF2-40B4-BE49-F238E27FC236}">
                  <a16:creationId xmlns:a16="http://schemas.microsoft.com/office/drawing/2014/main" id="{EFE7BD20-6D81-4370-9DB7-04C9B4E9FC3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E08F0ECF-D673-4442-A82C-CDA64905A96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76" name="Rectangle 23">
              <a:extLst>
                <a:ext uri="{FF2B5EF4-FFF2-40B4-BE49-F238E27FC236}">
                  <a16:creationId xmlns:a16="http://schemas.microsoft.com/office/drawing/2014/main" id="{2AF8E598-80EA-41AD-A0F3-9543D601A0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77" name="Rectangle 25">
              <a:extLst>
                <a:ext uri="{FF2B5EF4-FFF2-40B4-BE49-F238E27FC236}">
                  <a16:creationId xmlns:a16="http://schemas.microsoft.com/office/drawing/2014/main" id="{AC7D6F9C-7670-4ACC-ACE1-A6BD24F5CF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78" name="Isosceles Triangle 77">
              <a:extLst>
                <a:ext uri="{FF2B5EF4-FFF2-40B4-BE49-F238E27FC236}">
                  <a16:creationId xmlns:a16="http://schemas.microsoft.com/office/drawing/2014/main" id="{FF420142-D3AA-46D3-A3A5-250686CD7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79" name="Rectangle 27">
              <a:extLst>
                <a:ext uri="{FF2B5EF4-FFF2-40B4-BE49-F238E27FC236}">
                  <a16:creationId xmlns:a16="http://schemas.microsoft.com/office/drawing/2014/main" id="{051037D6-83DE-41D6-9103-84ABD0FEEB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80" name="Rectangle 28">
              <a:extLst>
                <a:ext uri="{FF2B5EF4-FFF2-40B4-BE49-F238E27FC236}">
                  <a16:creationId xmlns:a16="http://schemas.microsoft.com/office/drawing/2014/main" id="{FCAED6F3-E1FA-489A-A2B1-E97972EB47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81" name="Rectangle 29">
              <a:extLst>
                <a:ext uri="{FF2B5EF4-FFF2-40B4-BE49-F238E27FC236}">
                  <a16:creationId xmlns:a16="http://schemas.microsoft.com/office/drawing/2014/main" id="{AA247423-55F2-4D5D-806A-BE33BE6B19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82" name="Isosceles Triangle 81">
              <a:extLst>
                <a:ext uri="{FF2B5EF4-FFF2-40B4-BE49-F238E27FC236}">
                  <a16:creationId xmlns:a16="http://schemas.microsoft.com/office/drawing/2014/main" id="{B2FE1F39-B712-4260-8DA6-3B6A941028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83" name="Isosceles Triangle 82">
              <a:extLst>
                <a:ext uri="{FF2B5EF4-FFF2-40B4-BE49-F238E27FC236}">
                  <a16:creationId xmlns:a16="http://schemas.microsoft.com/office/drawing/2014/main" id="{0259AF7F-DAB9-4EE7-BBEF-7B961E5CF3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grpSp>
      <p:pic>
        <p:nvPicPr>
          <p:cNvPr id="7" name="Imagen 6">
            <a:extLst>
              <a:ext uri="{FF2B5EF4-FFF2-40B4-BE49-F238E27FC236}">
                <a16:creationId xmlns:a16="http://schemas.microsoft.com/office/drawing/2014/main" id="{5AE71F20-4348-2ABA-BCC0-01AE6A634224}"/>
              </a:ext>
            </a:extLst>
          </p:cNvPr>
          <p:cNvPicPr>
            <a:picLocks noChangeAspect="1"/>
          </p:cNvPicPr>
          <p:nvPr/>
        </p:nvPicPr>
        <p:blipFill>
          <a:blip r:embed="rId3">
            <a:extLst>
              <a:ext uri="{28A0092B-C50C-407E-A947-70E740481C1C}">
                <a14:useLocalDpi xmlns:a14="http://schemas.microsoft.com/office/drawing/2010/main" val="0"/>
              </a:ext>
            </a:extLst>
          </a:blip>
          <a:srcRect l="15593" r="8165" b="-1"/>
          <a:stretch>
            <a:fillRect/>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ítulo 1">
            <a:extLst>
              <a:ext uri="{FF2B5EF4-FFF2-40B4-BE49-F238E27FC236}">
                <a16:creationId xmlns:a16="http://schemas.microsoft.com/office/drawing/2014/main" id="{9734D8D3-9160-1E84-EC24-04176B1DA208}"/>
              </a:ext>
            </a:extLst>
          </p:cNvPr>
          <p:cNvSpPr>
            <a:spLocks noGrp="1"/>
          </p:cNvSpPr>
          <p:nvPr>
            <p:ph type="ctrTitle"/>
          </p:nvPr>
        </p:nvSpPr>
        <p:spPr>
          <a:xfrm>
            <a:off x="224366" y="478832"/>
            <a:ext cx="6259915" cy="2523744"/>
          </a:xfrm>
        </p:spPr>
        <p:txBody>
          <a:bodyPr vert="horz" lIns="91440" tIns="45720" rIns="91440" bIns="45720" rtlCol="0" anchor="t">
            <a:noAutofit/>
          </a:bodyPr>
          <a:lstStyle/>
          <a:p>
            <a:pPr algn="ctr">
              <a:lnSpc>
                <a:spcPct val="90000"/>
              </a:lnSpc>
            </a:pPr>
            <a:r>
              <a:rPr lang="en-US" sz="2800" dirty="0">
                <a:solidFill>
                  <a:srgbClr val="FFFF00"/>
                </a:solidFill>
                <a:latin typeface="Aptos" panose="020B0004020202020204" pitchFamily="34" charset="0"/>
              </a:rPr>
              <a:t>La Gestion del Patrimonio Monumental de Cartagena</a:t>
            </a:r>
            <a:br>
              <a:rPr lang="en-US" sz="2800" dirty="0">
                <a:solidFill>
                  <a:srgbClr val="FFFF00"/>
                </a:solidFill>
                <a:latin typeface="Aptos" panose="020B0004020202020204" pitchFamily="34" charset="0"/>
              </a:rPr>
            </a:br>
            <a:br>
              <a:rPr lang="en-US" sz="2800" dirty="0">
                <a:solidFill>
                  <a:srgbClr val="FFFF00"/>
                </a:solidFill>
                <a:latin typeface="Aptos" panose="020B0004020202020204" pitchFamily="34" charset="0"/>
              </a:rPr>
            </a:br>
            <a:r>
              <a:rPr lang="en-US" sz="2800" dirty="0">
                <a:solidFill>
                  <a:srgbClr val="FFFF00"/>
                </a:solidFill>
                <a:latin typeface="Aptos" panose="020B0004020202020204" pitchFamily="34" charset="0"/>
              </a:rPr>
              <a:t>Retos y </a:t>
            </a:r>
            <a:r>
              <a:rPr lang="en-US" sz="2800" dirty="0" err="1">
                <a:solidFill>
                  <a:srgbClr val="FFFF00"/>
                </a:solidFill>
                <a:latin typeface="Aptos" panose="020B0004020202020204" pitchFamily="34" charset="0"/>
              </a:rPr>
              <a:t>aprendizajes</a:t>
            </a:r>
            <a:endParaRPr lang="en-US" sz="2800" dirty="0">
              <a:solidFill>
                <a:srgbClr val="FFFF00"/>
              </a:solidFill>
              <a:latin typeface="Aptos" panose="020B0004020202020204" pitchFamily="34" charset="0"/>
            </a:endParaRPr>
          </a:p>
        </p:txBody>
      </p:sp>
      <p:sp>
        <p:nvSpPr>
          <p:cNvPr id="3" name="Subtítulo 2">
            <a:extLst>
              <a:ext uri="{FF2B5EF4-FFF2-40B4-BE49-F238E27FC236}">
                <a16:creationId xmlns:a16="http://schemas.microsoft.com/office/drawing/2014/main" id="{E1A66A1F-FD83-F8C3-32B2-D580947E6991}"/>
              </a:ext>
            </a:extLst>
          </p:cNvPr>
          <p:cNvSpPr>
            <a:spLocks noGrp="1"/>
          </p:cNvSpPr>
          <p:nvPr>
            <p:ph type="subTitle" idx="1"/>
          </p:nvPr>
        </p:nvSpPr>
        <p:spPr>
          <a:xfrm>
            <a:off x="601756" y="4544991"/>
            <a:ext cx="4336003" cy="1781218"/>
          </a:xfrm>
        </p:spPr>
        <p:txBody>
          <a:bodyPr vert="horz" lIns="91440" tIns="45720" rIns="91440" bIns="45720" rtlCol="0">
            <a:normAutofit/>
          </a:bodyPr>
          <a:lstStyle/>
          <a:p>
            <a:pPr algn="l"/>
            <a:r>
              <a:rPr lang="en-US" sz="2800" dirty="0" err="1">
                <a:solidFill>
                  <a:schemeClr val="tx1">
                    <a:lumMod val="75000"/>
                    <a:lumOff val="25000"/>
                  </a:schemeClr>
                </a:solidFill>
              </a:rPr>
              <a:t>Conservar</a:t>
            </a:r>
            <a:r>
              <a:rPr lang="en-US" sz="2800" dirty="0">
                <a:solidFill>
                  <a:schemeClr val="tx1">
                    <a:lumMod val="75000"/>
                    <a:lumOff val="25000"/>
                  </a:schemeClr>
                </a:solidFill>
              </a:rPr>
              <a:t>  el Patrimonio es gestionar el </a:t>
            </a:r>
            <a:r>
              <a:rPr lang="en-US" sz="2800" dirty="0" err="1">
                <a:solidFill>
                  <a:schemeClr val="tx1">
                    <a:lumMod val="75000"/>
                    <a:lumOff val="25000"/>
                  </a:schemeClr>
                </a:solidFill>
              </a:rPr>
              <a:t>futuro</a:t>
            </a:r>
            <a:r>
              <a:rPr lang="en-US" sz="2800" dirty="0">
                <a:solidFill>
                  <a:schemeClr val="tx1">
                    <a:lumMod val="75000"/>
                    <a:lumOff val="25000"/>
                  </a:schemeClr>
                </a:solidFill>
              </a:rPr>
              <a:t> de la memoria.</a:t>
            </a:r>
          </a:p>
        </p:txBody>
      </p:sp>
      <p:cxnSp>
        <p:nvCxnSpPr>
          <p:cNvPr id="85" name="Straight Connector 84">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sp>
        <p:nvSpPr>
          <p:cNvPr id="89"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91"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93"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95"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97"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99"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101"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Tree>
    <p:extLst>
      <p:ext uri="{BB962C8B-B14F-4D97-AF65-F5344CB8AC3E}">
        <p14:creationId xmlns:p14="http://schemas.microsoft.com/office/powerpoint/2010/main" val="2990219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B721A35-3231-C8DB-FB14-6DA5626118FC}"/>
              </a:ext>
            </a:extLst>
          </p:cNvPr>
          <p:cNvSpPr txBox="1"/>
          <p:nvPr/>
        </p:nvSpPr>
        <p:spPr>
          <a:xfrm>
            <a:off x="2084832" y="948263"/>
            <a:ext cx="9083039" cy="3663567"/>
          </a:xfrm>
          <a:prstGeom prst="rect">
            <a:avLst/>
          </a:prstGeom>
          <a:noFill/>
        </p:spPr>
        <p:txBody>
          <a:bodyPr wrap="square">
            <a:spAutoFit/>
          </a:bodyPr>
          <a:lstStyle/>
          <a:p>
            <a:pPr algn="ctr">
              <a:lnSpc>
                <a:spcPct val="115000"/>
              </a:lnSpc>
              <a:spcAft>
                <a:spcPts val="800"/>
              </a:spcAft>
              <a:buNone/>
            </a:pPr>
            <a:endParaRPr lang="es-CO" sz="2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es-ES" sz="2400" b="1"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s-ES" sz="2000" b="1" kern="100">
                <a:effectLst/>
                <a:latin typeface="Aptos" panose="020B0004020202020204" pitchFamily="34" charset="0"/>
                <a:ea typeface="Aptos" panose="020B0004020202020204" pitchFamily="34" charset="0"/>
                <a:cs typeface="Times New Roman" panose="02020603050405020304" pitchFamily="18" charset="0"/>
              </a:rPr>
              <a:t>          </a:t>
            </a:r>
            <a:r>
              <a:rPr lang="es-ES" sz="2000" b="1" kern="100">
                <a:latin typeface="Aptos" panose="020B0004020202020204" pitchFamily="34" charset="0"/>
                <a:ea typeface="Aptos" panose="020B0004020202020204" pitchFamily="34" charset="0"/>
                <a:cs typeface="Times New Roman" panose="02020603050405020304" pitchFamily="18" charset="0"/>
              </a:rPr>
              <a:t>Un </a:t>
            </a:r>
            <a:r>
              <a:rPr lang="es-ES" sz="2000" b="1" kern="100" dirty="0">
                <a:latin typeface="Aptos" panose="020B0004020202020204" pitchFamily="34" charset="0"/>
                <a:ea typeface="Aptos" panose="020B0004020202020204" pitchFamily="34" charset="0"/>
                <a:cs typeface="Times New Roman" panose="02020603050405020304" pitchFamily="18" charset="0"/>
              </a:rPr>
              <a:t>actor </a:t>
            </a:r>
            <a:r>
              <a:rPr lang="es-ES" sz="2000" b="1" kern="100" dirty="0">
                <a:effectLst/>
                <a:latin typeface="Aptos" panose="020B0004020202020204" pitchFamily="34" charset="0"/>
                <a:ea typeface="Aptos" panose="020B0004020202020204" pitchFamily="34" charset="0"/>
                <a:cs typeface="Times New Roman" panose="02020603050405020304" pitchFamily="18" charset="0"/>
              </a:rPr>
              <a:t> </a:t>
            </a:r>
            <a:r>
              <a:rPr lang="es-ES" sz="2000" b="1" kern="100" dirty="0">
                <a:latin typeface="Aptos" panose="020B0004020202020204" pitchFamily="34" charset="0"/>
                <a:ea typeface="Aptos" panose="020B0004020202020204" pitchFamily="34" charset="0"/>
                <a:cs typeface="Times New Roman" panose="02020603050405020304" pitchFamily="18" charset="0"/>
              </a:rPr>
              <a:t> </a:t>
            </a:r>
            <a:r>
              <a:rPr lang="es-ES" sz="2000" b="1" kern="100" dirty="0">
                <a:effectLst/>
                <a:latin typeface="Aptos" panose="020B0004020202020204" pitchFamily="34" charset="0"/>
                <a:ea typeface="Aptos" panose="020B0004020202020204" pitchFamily="34" charset="0"/>
                <a:cs typeface="Times New Roman" panose="02020603050405020304" pitchFamily="18" charset="0"/>
              </a:rPr>
              <a:t>fundamental:</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lvl="1">
              <a:lnSpc>
                <a:spcPct val="115000"/>
              </a:lnSpc>
              <a:spcAft>
                <a:spcPts val="800"/>
              </a:spcAft>
            </a:pPr>
            <a:r>
              <a:rPr lang="es-ES" sz="2000" b="1" kern="100" dirty="0">
                <a:effectLst/>
                <a:latin typeface="Aptos" panose="020B0004020202020204" pitchFamily="34" charset="0"/>
                <a:ea typeface="Aptos" panose="020B0004020202020204" pitchFamily="34" charset="0"/>
                <a:cs typeface="Times New Roman" panose="02020603050405020304" pitchFamily="18" charset="0"/>
              </a:rPr>
              <a:t> Sociedad de Mejoras Publicas de Cartagena creada en 1923 . Inspirada   en experiencias similares de Medellin, Bogotá y Barranquilla.</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lvl="1">
              <a:lnSpc>
                <a:spcPct val="115000"/>
              </a:lnSpc>
              <a:spcAft>
                <a:spcPts val="800"/>
              </a:spcAft>
            </a:pPr>
            <a:r>
              <a:rPr lang="es-ES" sz="2000" b="1" kern="100" dirty="0">
                <a:effectLst/>
                <a:latin typeface="Aptos" panose="020B0004020202020204" pitchFamily="34" charset="0"/>
                <a:ea typeface="Aptos" panose="020B0004020202020204" pitchFamily="34" charset="0"/>
                <a:cs typeface="Times New Roman" panose="02020603050405020304" pitchFamily="18" charset="0"/>
              </a:rPr>
              <a:t>Cartagena le dio un enfoque muy especial, su objetivo principal la protección del patrimonio histórico.</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lvl="1">
              <a:lnSpc>
                <a:spcPct val="115000"/>
              </a:lnSpc>
              <a:spcAft>
                <a:spcPts val="800"/>
              </a:spcAft>
            </a:pPr>
            <a:r>
              <a:rPr lang="es-ES" sz="2000" b="1" kern="100" dirty="0">
                <a:effectLst/>
                <a:latin typeface="Aptos" panose="020B0004020202020204" pitchFamily="34" charset="0"/>
                <a:ea typeface="Aptos" panose="020B0004020202020204" pitchFamily="34" charset="0"/>
                <a:cs typeface="Times New Roman" panose="02020603050405020304" pitchFamily="18" charset="0"/>
              </a:rPr>
              <a:t>¿Quiénes la conformaron?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364783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97F1B076-BE56-DCF0-6046-0E8947A7C369}"/>
              </a:ext>
            </a:extLst>
          </p:cNvPr>
          <p:cNvSpPr txBox="1"/>
          <p:nvPr/>
        </p:nvSpPr>
        <p:spPr>
          <a:xfrm>
            <a:off x="3052646" y="-3448203"/>
            <a:ext cx="6105292" cy="3468514"/>
          </a:xfrm>
          <a:prstGeom prst="rect">
            <a:avLst/>
          </a:prstGeom>
          <a:noFill/>
        </p:spPr>
        <p:txBody>
          <a:bodyPr wrap="square">
            <a:spAutoFit/>
          </a:bodyPr>
          <a:lstStyle/>
          <a:p>
            <a:pPr>
              <a:lnSpc>
                <a:spcPct val="115000"/>
              </a:lnSpc>
              <a:spcBef>
                <a:spcPts val="2400"/>
              </a:spcBef>
              <a:buNone/>
            </a:pPr>
            <a:r>
              <a:rPr lang="es-CO" sz="1400" b="1" kern="0" dirty="0">
                <a:solidFill>
                  <a:srgbClr val="365F91"/>
                </a:solidFill>
                <a:effectLst/>
                <a:latin typeface="Calibri" panose="020F0502020204030204" pitchFamily="34" charset="0"/>
                <a:ea typeface="MS Gothic" panose="020B0609070205080204" pitchFamily="49" charset="-128"/>
                <a:cs typeface="Times New Roman" panose="02020603050405020304" pitchFamily="18" charset="0"/>
              </a:rPr>
              <a:t>El cambio climático también exige memoria</a:t>
            </a:r>
          </a:p>
          <a:p>
            <a:pPr>
              <a:lnSpc>
                <a:spcPct val="115000"/>
              </a:lnSpc>
              <a:spcAft>
                <a:spcPts val="1000"/>
              </a:spcAft>
              <a:buNone/>
            </a:pPr>
            <a:r>
              <a:rPr lang="es-CO" sz="1200" dirty="0">
                <a:effectLst/>
                <a:latin typeface="Times New Roman" panose="02020603050405020304" pitchFamily="18" charset="0"/>
                <a:ea typeface="MS Mincho" panose="02020609040205080304" pitchFamily="49" charset="-128"/>
                <a:cs typeface="Times New Roman" panose="02020603050405020304" pitchFamily="18" charset="0"/>
              </a:rPr>
              <a:t> </a:t>
            </a:r>
          </a:p>
          <a:p>
            <a:pPr>
              <a:lnSpc>
                <a:spcPct val="115000"/>
              </a:lnSpc>
              <a:spcAft>
                <a:spcPts val="1000"/>
              </a:spcAft>
              <a:buNone/>
            </a:pPr>
            <a:r>
              <a:rPr lang="es-CO" sz="1200" dirty="0">
                <a:effectLst/>
                <a:latin typeface="Times New Roman" panose="02020603050405020304" pitchFamily="18" charset="0"/>
                <a:ea typeface="MS Mincho" panose="02020609040205080304" pitchFamily="49" charset="-128"/>
                <a:cs typeface="Times New Roman" panose="02020603050405020304" pitchFamily="18" charset="0"/>
              </a:rPr>
              <a:t>Cartagena de Indias enfrenta uno de los mayores desafíos de su historia. Las lluvias cada vez más intensas, el aumento del nivel del mar, la erosión costera y las inundaciones urbanas obligan a replantear la manera como concebimos y ejecutamos las obras de infraestructura. Frente a esa realidad, el cambio climático también nos exige memoria: la capacidad de volver la mirada hacia el conocimiento que permitió a generaciones anteriores resolver problemas similares con inteligencia, observación y visión de largo plazo.</a:t>
            </a:r>
          </a:p>
          <a:p>
            <a:pPr>
              <a:lnSpc>
                <a:spcPct val="115000"/>
              </a:lnSpc>
              <a:spcAft>
                <a:spcPts val="1000"/>
              </a:spcAft>
              <a:buNone/>
            </a:pPr>
            <a:r>
              <a:rPr lang="es-CO" sz="1200" dirty="0">
                <a:effectLst/>
                <a:latin typeface="Times New Roman" panose="02020603050405020304" pitchFamily="18" charset="0"/>
                <a:ea typeface="MS Mincho" panose="02020609040205080304" pitchFamily="49" charset="-128"/>
                <a:cs typeface="Times New Roman" panose="02020603050405020304" pitchFamily="18" charset="0"/>
              </a:rPr>
              <a:t>Quizá una parte de las respuestas se encuentre donde menos solemos buscar: en el legado de los ingenieros militares españoles que, durante más de dos siglos, diseñaron y construyeron el sistema defensivo de Cartagena.</a:t>
            </a:r>
          </a:p>
          <a:p>
            <a:pPr>
              <a:lnSpc>
                <a:spcPct val="115000"/>
              </a:lnSpc>
              <a:spcAft>
                <a:spcPts val="1000"/>
              </a:spcAft>
              <a:buNone/>
            </a:pPr>
            <a:r>
              <a:rPr lang="es-CO" sz="1200" dirty="0">
                <a:effectLst/>
                <a:latin typeface="Times New Roman" panose="02020603050405020304" pitchFamily="18" charset="0"/>
                <a:ea typeface="MS Mincho" panose="02020609040205080304" pitchFamily="49" charset="-128"/>
                <a:cs typeface="Times New Roman" panose="02020603050405020304" pitchFamily="18" charset="0"/>
              </a:rPr>
              <a:t>Con frecuencia admiramos las murallas y los fuertes por su monumentalidad y su valor histórico. Sin embargo, pocas veces recordamos que constituyen también extraordinarias obras de ingeniería. No fueron concebidos únicamente para resistir ataques enemigos; debían </a:t>
            </a:r>
            <a:r>
              <a:rPr lang="es-CO" sz="1200" dirty="0" err="1">
                <a:effectLst/>
                <a:latin typeface="Times New Roman" panose="02020603050405020304" pitchFamily="18" charset="0"/>
                <a:ea typeface="MS Mincho" panose="02020609040205080304" pitchFamily="49" charset="-128"/>
                <a:cs typeface="Times New Roman" panose="02020603050405020304" pitchFamily="18" charset="0"/>
              </a:rPr>
              <a:t>soport</a:t>
            </a:r>
            <a:endParaRPr lang="es-CO" sz="1200" dirty="0">
              <a:effectLst/>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3" name="CuadroTexto 2">
            <a:extLst>
              <a:ext uri="{FF2B5EF4-FFF2-40B4-BE49-F238E27FC236}">
                <a16:creationId xmlns:a16="http://schemas.microsoft.com/office/drawing/2014/main" id="{18A00BD8-8D5F-84A8-4BB5-48DAF32AFFD6}"/>
              </a:ext>
            </a:extLst>
          </p:cNvPr>
          <p:cNvSpPr txBox="1"/>
          <p:nvPr/>
        </p:nvSpPr>
        <p:spPr>
          <a:xfrm>
            <a:off x="1025911" y="2654881"/>
            <a:ext cx="8578075" cy="1231106"/>
          </a:xfrm>
          <a:prstGeom prst="rect">
            <a:avLst/>
          </a:prstGeom>
          <a:noFill/>
        </p:spPr>
        <p:txBody>
          <a:bodyPr wrap="square">
            <a:spAutoFit/>
          </a:bodyPr>
          <a:lstStyle/>
          <a:p>
            <a:r>
              <a:rPr lang="es-ES" sz="1400" dirty="0">
                <a:latin typeface="Aharoni" panose="020F0502020204030204" pitchFamily="2" charset="-79"/>
                <a:cs typeface="Aharoni" panose="020F0502020204030204" pitchFamily="2" charset="-79"/>
              </a:rPr>
              <a:t>         Gestión  Sociedad de  Mejoras Publicas de Cartagena frente al patrimonio monumental</a:t>
            </a:r>
          </a:p>
          <a:p>
            <a:endParaRPr lang="es-ES" sz="1400" dirty="0">
              <a:latin typeface="Aharoni" panose="020F0502020204030204" pitchFamily="2" charset="-79"/>
              <a:cs typeface="Aharoni" panose="020F0502020204030204" pitchFamily="2" charset="-79"/>
            </a:endParaRPr>
          </a:p>
          <a:p>
            <a:r>
              <a:rPr lang="es-ES" sz="1400" b="1" dirty="0">
                <a:latin typeface="Aptos" panose="020B0004020202020204" pitchFamily="34" charset="0"/>
                <a:cs typeface="Aharoni" panose="020F0502020204030204" pitchFamily="2" charset="-79"/>
              </a:rPr>
              <a:t>                                                                                                         1924-2012</a:t>
            </a:r>
            <a:endParaRPr lang="es-CO" sz="1400" b="1" dirty="0">
              <a:latin typeface="Aptos" panose="020B0004020202020204" pitchFamily="34" charset="0"/>
              <a:cs typeface="Aharoni" panose="020F0502020204030204" pitchFamily="2" charset="-79"/>
            </a:endParaRPr>
          </a:p>
          <a:p>
            <a:endParaRPr lang="es-ES" sz="1600" dirty="0">
              <a:latin typeface="Aptos" panose="020B0004020202020204" pitchFamily="34" charset="0"/>
            </a:endParaRPr>
          </a:p>
          <a:p>
            <a:r>
              <a:rPr lang="es-CO" sz="1600" dirty="0">
                <a:latin typeface="Aptos" panose="020B0004020202020204" pitchFamily="34" charset="0"/>
              </a:rPr>
              <a:t>   </a:t>
            </a:r>
          </a:p>
        </p:txBody>
      </p:sp>
    </p:spTree>
    <p:extLst>
      <p:ext uri="{BB962C8B-B14F-4D97-AF65-F5344CB8AC3E}">
        <p14:creationId xmlns:p14="http://schemas.microsoft.com/office/powerpoint/2010/main" val="27592369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7D4951C3-4C59-E961-8D14-D54656F90B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128" y="-2397956"/>
            <a:ext cx="12640255" cy="9791984"/>
          </a:xfrm>
          <a:prstGeom prst="rect">
            <a:avLst/>
          </a:prstGeom>
        </p:spPr>
      </p:pic>
    </p:spTree>
    <p:extLst>
      <p:ext uri="{BB962C8B-B14F-4D97-AF65-F5344CB8AC3E}">
        <p14:creationId xmlns:p14="http://schemas.microsoft.com/office/powerpoint/2010/main" val="38910070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4D48B8DA-032D-62B7-6438-DD069FBC9A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221" y="-811698"/>
            <a:ext cx="12838441" cy="8481395"/>
          </a:xfrm>
          <a:prstGeom prst="rect">
            <a:avLst/>
          </a:prstGeom>
        </p:spPr>
      </p:pic>
    </p:spTree>
    <p:extLst>
      <p:ext uri="{BB962C8B-B14F-4D97-AF65-F5344CB8AC3E}">
        <p14:creationId xmlns:p14="http://schemas.microsoft.com/office/powerpoint/2010/main" val="30419508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F6EE23D8-40E6-4CA3-0BB3-A8DC0EE4A4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292" y="0"/>
            <a:ext cx="10075416" cy="6858000"/>
          </a:xfrm>
          <a:prstGeom prst="rect">
            <a:avLst/>
          </a:prstGeom>
        </p:spPr>
      </p:pic>
    </p:spTree>
    <p:extLst>
      <p:ext uri="{BB962C8B-B14F-4D97-AF65-F5344CB8AC3E}">
        <p14:creationId xmlns:p14="http://schemas.microsoft.com/office/powerpoint/2010/main" val="160407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7394EB4C-3F5E-9312-CB08-987B055F4F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302" y="-1020040"/>
            <a:ext cx="12497302" cy="8898079"/>
          </a:xfrm>
          <a:prstGeom prst="rect">
            <a:avLst/>
          </a:prstGeom>
        </p:spPr>
      </p:pic>
    </p:spTree>
    <p:extLst>
      <p:ext uri="{BB962C8B-B14F-4D97-AF65-F5344CB8AC3E}">
        <p14:creationId xmlns:p14="http://schemas.microsoft.com/office/powerpoint/2010/main" val="40707172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5FB3AFB4-EB00-F0B7-98D7-4C2F71F6CC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6179" y="-978471"/>
            <a:ext cx="12628179" cy="9193314"/>
          </a:xfrm>
          <a:prstGeom prst="rect">
            <a:avLst/>
          </a:prstGeom>
        </p:spPr>
      </p:pic>
    </p:spTree>
    <p:extLst>
      <p:ext uri="{BB962C8B-B14F-4D97-AF65-F5344CB8AC3E}">
        <p14:creationId xmlns:p14="http://schemas.microsoft.com/office/powerpoint/2010/main" val="15911752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9D1AB94-C381-D639-4F38-38843292064E}"/>
              </a:ext>
            </a:extLst>
          </p:cNvPr>
          <p:cNvPicPr>
            <a:picLocks noChangeAspect="1"/>
          </p:cNvPicPr>
          <p:nvPr/>
        </p:nvPicPr>
        <p:blipFill>
          <a:blip r:embed="rId3">
            <a:extLst>
              <a:ext uri="{28A0092B-C50C-407E-A947-70E740481C1C}">
                <a14:useLocalDpi xmlns:a14="http://schemas.microsoft.com/office/drawing/2010/main" val="0"/>
              </a:ext>
            </a:extLst>
          </a:blip>
          <a:srcRect t="14122"/>
          <a:stretch>
            <a:fillRect/>
          </a:stretch>
        </p:blipFill>
        <p:spPr>
          <a:xfrm>
            <a:off x="20" y="10"/>
            <a:ext cx="12191980" cy="6857990"/>
          </a:xfrm>
          <a:prstGeom prst="rect">
            <a:avLst/>
          </a:prstGeom>
        </p:spPr>
      </p:pic>
    </p:spTree>
    <p:extLst>
      <p:ext uri="{BB962C8B-B14F-4D97-AF65-F5344CB8AC3E}">
        <p14:creationId xmlns:p14="http://schemas.microsoft.com/office/powerpoint/2010/main" val="18295838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3" name="Rectangle 7">
            <a:extLst>
              <a:ext uri="{FF2B5EF4-FFF2-40B4-BE49-F238E27FC236}">
                <a16:creationId xmlns:a16="http://schemas.microsoft.com/office/drawing/2014/main" id="{41DC778F-EF1A-4C1B-B1AD-BA37A74E5D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6F5A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9">
            <a:extLst>
              <a:ext uri="{FF2B5EF4-FFF2-40B4-BE49-F238E27FC236}">
                <a16:creationId xmlns:a16="http://schemas.microsoft.com/office/drawing/2014/main" id="{613FCDB4-670C-4568-96EE-093382A9E6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9ACE"/>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52A6AFF5-7191-E796-86A9-DCDDDEB52556}"/>
              </a:ext>
            </a:extLst>
          </p:cNvPr>
          <p:cNvPicPr>
            <a:picLocks noChangeAspect="1"/>
          </p:cNvPicPr>
          <p:nvPr/>
        </p:nvPicPr>
        <p:blipFill>
          <a:blip r:embed="rId2">
            <a:extLst>
              <a:ext uri="{28A0092B-C50C-407E-A947-70E740481C1C}">
                <a14:useLocalDpi xmlns:a14="http://schemas.microsoft.com/office/drawing/2010/main" val="0"/>
              </a:ext>
            </a:extLst>
          </a:blip>
          <a:srcRect t="22345" r="1" b="2528"/>
          <a:stretch>
            <a:fillRect/>
          </a:stretch>
        </p:blipFill>
        <p:spPr>
          <a:xfrm>
            <a:off x="643467" y="643467"/>
            <a:ext cx="10905066" cy="5571066"/>
          </a:xfrm>
          <a:prstGeom prst="rect">
            <a:avLst/>
          </a:prstGeom>
        </p:spPr>
      </p:pic>
    </p:spTree>
    <p:extLst>
      <p:ext uri="{BB962C8B-B14F-4D97-AF65-F5344CB8AC3E}">
        <p14:creationId xmlns:p14="http://schemas.microsoft.com/office/powerpoint/2010/main" val="12894710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06ECFD8-461A-5CA1-3F54-B59E9EA3AD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50" y="-323850"/>
            <a:ext cx="6946900" cy="5210175"/>
          </a:xfrm>
          <a:prstGeom prst="rect">
            <a:avLst/>
          </a:prstGeom>
        </p:spPr>
      </p:pic>
      <p:pic>
        <p:nvPicPr>
          <p:cNvPr id="5" name="Imagen 4">
            <a:extLst>
              <a:ext uri="{FF2B5EF4-FFF2-40B4-BE49-F238E27FC236}">
                <a16:creationId xmlns:a16="http://schemas.microsoft.com/office/drawing/2014/main" id="{8617672C-AED4-2527-2744-35B9E798A5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0800" y="1947862"/>
            <a:ext cx="7086600" cy="6524625"/>
          </a:xfrm>
          <a:prstGeom prst="rect">
            <a:avLst/>
          </a:prstGeom>
        </p:spPr>
      </p:pic>
    </p:spTree>
    <p:extLst>
      <p:ext uri="{BB962C8B-B14F-4D97-AF65-F5344CB8AC3E}">
        <p14:creationId xmlns:p14="http://schemas.microsoft.com/office/powerpoint/2010/main" val="145092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2" name="Group 11">
            <a:extLst>
              <a:ext uri="{FF2B5EF4-FFF2-40B4-BE49-F238E27FC236}">
                <a16:creationId xmlns:a16="http://schemas.microsoft.com/office/drawing/2014/main" id="{702EF214-B007-4771-8985-A3041E8F6E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 name="Straight Connector 12">
              <a:extLst>
                <a:ext uri="{FF2B5EF4-FFF2-40B4-BE49-F238E27FC236}">
                  <a16:creationId xmlns:a16="http://schemas.microsoft.com/office/drawing/2014/main" id="{E2BF9CC7-88C9-4BDF-845E-2BB24ADD063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5B3BDFA9-3CAC-42FD-97D5-4F4FEF5E46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43" name="Rectangle 23">
              <a:extLst>
                <a:ext uri="{FF2B5EF4-FFF2-40B4-BE49-F238E27FC236}">
                  <a16:creationId xmlns:a16="http://schemas.microsoft.com/office/drawing/2014/main" id="{CB4B9049-A2D4-40FE-A49C-70450D125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44" name="Rectangle 25">
              <a:extLst>
                <a:ext uri="{FF2B5EF4-FFF2-40B4-BE49-F238E27FC236}">
                  <a16:creationId xmlns:a16="http://schemas.microsoft.com/office/drawing/2014/main" id="{43DE6DC5-6433-482B-970E-3FCDDA394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45" name="Isosceles Triangle 16">
              <a:extLst>
                <a:ext uri="{FF2B5EF4-FFF2-40B4-BE49-F238E27FC236}">
                  <a16:creationId xmlns:a16="http://schemas.microsoft.com/office/drawing/2014/main" id="{5C409EFF-FE08-4B90-9C93-B11960F26F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46" name="Rectangle 27">
              <a:extLst>
                <a:ext uri="{FF2B5EF4-FFF2-40B4-BE49-F238E27FC236}">
                  <a16:creationId xmlns:a16="http://schemas.microsoft.com/office/drawing/2014/main" id="{9B247D5D-6A57-4E15-B30F-EF614BEA0C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47" name="Rectangle 28">
              <a:extLst>
                <a:ext uri="{FF2B5EF4-FFF2-40B4-BE49-F238E27FC236}">
                  <a16:creationId xmlns:a16="http://schemas.microsoft.com/office/drawing/2014/main" id="{B3DE0615-51F9-4436-BC6F-8B37603C0A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48" name="Rectangle 29">
              <a:extLst>
                <a:ext uri="{FF2B5EF4-FFF2-40B4-BE49-F238E27FC236}">
                  <a16:creationId xmlns:a16="http://schemas.microsoft.com/office/drawing/2014/main" id="{687DCF6E-0DB3-4AB1-9CD0-A726BDAE3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49" name="Isosceles Triangle 20">
              <a:extLst>
                <a:ext uri="{FF2B5EF4-FFF2-40B4-BE49-F238E27FC236}">
                  <a16:creationId xmlns:a16="http://schemas.microsoft.com/office/drawing/2014/main" id="{1230C3CB-B359-4E08-8158-239721515A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50" name="Isosceles Triangle 21">
              <a:extLst>
                <a:ext uri="{FF2B5EF4-FFF2-40B4-BE49-F238E27FC236}">
                  <a16:creationId xmlns:a16="http://schemas.microsoft.com/office/drawing/2014/main" id="{1C28B691-36C0-43DF-BA92-BBDFA8451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grpSp>
      <p:sp useBgFill="1">
        <p:nvSpPr>
          <p:cNvPr id="51" name="Rectangle 23">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25">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3" name="Isosceles Triangle 27">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uadroTexto 3">
            <a:extLst>
              <a:ext uri="{FF2B5EF4-FFF2-40B4-BE49-F238E27FC236}">
                <a16:creationId xmlns:a16="http://schemas.microsoft.com/office/drawing/2014/main" id="{0869ABA4-04EB-C73D-D172-4CA4D70105B5}"/>
              </a:ext>
            </a:extLst>
          </p:cNvPr>
          <p:cNvSpPr txBox="1"/>
          <p:nvPr/>
        </p:nvSpPr>
        <p:spPr>
          <a:xfrm>
            <a:off x="673754" y="643467"/>
            <a:ext cx="4203045" cy="1375608"/>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2000" b="1" dirty="0">
                <a:solidFill>
                  <a:schemeClr val="bg1"/>
                </a:solidFill>
                <a:effectLst/>
                <a:latin typeface="+mj-lt"/>
                <a:ea typeface="+mj-ea"/>
                <a:cs typeface="+mj-cs"/>
              </a:rPr>
              <a:t>Si </a:t>
            </a:r>
            <a:r>
              <a:rPr lang="en-US" sz="2000" b="1" dirty="0" err="1">
                <a:solidFill>
                  <a:schemeClr val="bg1"/>
                </a:solidFill>
                <a:effectLst/>
                <a:latin typeface="+mj-lt"/>
                <a:ea typeface="+mj-ea"/>
                <a:cs typeface="+mj-cs"/>
              </a:rPr>
              <a:t>mañana</a:t>
            </a:r>
            <a:r>
              <a:rPr lang="en-US" sz="2000" b="1" dirty="0">
                <a:solidFill>
                  <a:schemeClr val="bg1"/>
                </a:solidFill>
                <a:effectLst/>
                <a:latin typeface="+mj-lt"/>
                <a:ea typeface="+mj-ea"/>
                <a:cs typeface="+mj-cs"/>
              </a:rPr>
              <a:t> </a:t>
            </a:r>
            <a:r>
              <a:rPr lang="en-US" sz="2000" b="1" dirty="0" err="1">
                <a:solidFill>
                  <a:schemeClr val="bg1"/>
                </a:solidFill>
                <a:effectLst/>
                <a:latin typeface="+mj-lt"/>
                <a:ea typeface="+mj-ea"/>
                <a:cs typeface="+mj-cs"/>
              </a:rPr>
              <a:t>desparecieran</a:t>
            </a:r>
            <a:r>
              <a:rPr lang="en-US" sz="2000" b="1" dirty="0">
                <a:solidFill>
                  <a:schemeClr val="bg1"/>
                </a:solidFill>
                <a:effectLst/>
                <a:latin typeface="+mj-lt"/>
                <a:ea typeface="+mj-ea"/>
                <a:cs typeface="+mj-cs"/>
              </a:rPr>
              <a:t> las </a:t>
            </a:r>
            <a:r>
              <a:rPr lang="en-US" sz="2000" b="1" dirty="0" err="1">
                <a:solidFill>
                  <a:schemeClr val="bg1"/>
                </a:solidFill>
                <a:effectLst/>
                <a:latin typeface="+mj-lt"/>
                <a:ea typeface="+mj-ea"/>
                <a:cs typeface="+mj-cs"/>
              </a:rPr>
              <a:t>murallas</a:t>
            </a:r>
            <a:r>
              <a:rPr lang="en-US" sz="2000" b="1" dirty="0">
                <a:solidFill>
                  <a:schemeClr val="bg1"/>
                </a:solidFill>
                <a:effectLst/>
                <a:latin typeface="+mj-lt"/>
                <a:ea typeface="+mj-ea"/>
                <a:cs typeface="+mj-cs"/>
              </a:rPr>
              <a:t>…</a:t>
            </a:r>
            <a:endParaRPr lang="en-US" sz="2000" dirty="0">
              <a:solidFill>
                <a:schemeClr val="bg1"/>
              </a:solidFill>
              <a:effectLst/>
              <a:latin typeface="+mj-lt"/>
              <a:ea typeface="+mj-ea"/>
              <a:cs typeface="+mj-cs"/>
            </a:endParaRPr>
          </a:p>
          <a:p>
            <a:pPr>
              <a:lnSpc>
                <a:spcPct val="90000"/>
              </a:lnSpc>
              <a:spcBef>
                <a:spcPct val="0"/>
              </a:spcBef>
              <a:spcAft>
                <a:spcPts val="800"/>
              </a:spcAft>
            </a:pPr>
            <a:r>
              <a:rPr lang="en-US" sz="2000" b="1" dirty="0">
                <a:solidFill>
                  <a:schemeClr val="bg1"/>
                </a:solidFill>
                <a:effectLst/>
                <a:latin typeface="+mj-lt"/>
                <a:ea typeface="+mj-ea"/>
                <a:cs typeface="+mj-cs"/>
              </a:rPr>
              <a:t>¿</a:t>
            </a:r>
            <a:r>
              <a:rPr lang="en-US" sz="2000" b="1" dirty="0" err="1">
                <a:solidFill>
                  <a:schemeClr val="bg1"/>
                </a:solidFill>
                <a:effectLst/>
                <a:latin typeface="+mj-lt"/>
                <a:ea typeface="+mj-ea"/>
                <a:cs typeface="+mj-cs"/>
              </a:rPr>
              <a:t>seguiría</a:t>
            </a:r>
            <a:r>
              <a:rPr lang="en-US" sz="2000" b="1" dirty="0">
                <a:solidFill>
                  <a:schemeClr val="bg1"/>
                </a:solidFill>
                <a:effectLst/>
                <a:latin typeface="+mj-lt"/>
                <a:ea typeface="+mj-ea"/>
                <a:cs typeface="+mj-cs"/>
              </a:rPr>
              <a:t> </a:t>
            </a:r>
            <a:r>
              <a:rPr lang="en-US" sz="2000" b="1" dirty="0" err="1">
                <a:solidFill>
                  <a:schemeClr val="bg1"/>
                </a:solidFill>
                <a:effectLst/>
                <a:latin typeface="+mj-lt"/>
                <a:ea typeface="+mj-ea"/>
                <a:cs typeface="+mj-cs"/>
              </a:rPr>
              <a:t>existiendo</a:t>
            </a:r>
            <a:r>
              <a:rPr lang="en-US" sz="2000" b="1" dirty="0">
                <a:solidFill>
                  <a:schemeClr val="bg1"/>
                </a:solidFill>
                <a:effectLst/>
                <a:latin typeface="+mj-lt"/>
                <a:ea typeface="+mj-ea"/>
                <a:cs typeface="+mj-cs"/>
              </a:rPr>
              <a:t> Cartagena como patrimonio?</a:t>
            </a:r>
            <a:endParaRPr lang="en-US" sz="2000" dirty="0">
              <a:solidFill>
                <a:schemeClr val="bg1"/>
              </a:solidFill>
              <a:effectLst/>
              <a:latin typeface="+mj-lt"/>
              <a:ea typeface="+mj-ea"/>
              <a:cs typeface="+mj-cs"/>
            </a:endParaRPr>
          </a:p>
        </p:txBody>
      </p:sp>
      <p:pic>
        <p:nvPicPr>
          <p:cNvPr id="5" name="Imagen 4">
            <a:extLst>
              <a:ext uri="{FF2B5EF4-FFF2-40B4-BE49-F238E27FC236}">
                <a16:creationId xmlns:a16="http://schemas.microsoft.com/office/drawing/2014/main" id="{3558174E-C872-5D5A-B1B3-DCBA093D6D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5814" y="1331271"/>
            <a:ext cx="5143500" cy="3291840"/>
          </a:xfrm>
          <a:prstGeom prst="rect">
            <a:avLst/>
          </a:prstGeom>
        </p:spPr>
      </p:pic>
      <p:sp>
        <p:nvSpPr>
          <p:cNvPr id="54" name="Isosceles Triangle 29">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aphicFrame>
        <p:nvGraphicFramePr>
          <p:cNvPr id="7" name="CuadroTexto 2">
            <a:extLst>
              <a:ext uri="{FF2B5EF4-FFF2-40B4-BE49-F238E27FC236}">
                <a16:creationId xmlns:a16="http://schemas.microsoft.com/office/drawing/2014/main" id="{8990620C-FBA7-B12E-ABDF-ADD73DB4F2D3}"/>
              </a:ext>
            </a:extLst>
          </p:cNvPr>
          <p:cNvGraphicFramePr/>
          <p:nvPr>
            <p:extLst>
              <p:ext uri="{D42A27DB-BD31-4B8C-83A1-F6EECF244321}">
                <p14:modId xmlns:p14="http://schemas.microsoft.com/office/powerpoint/2010/main" val="2743625992"/>
              </p:ext>
            </p:extLst>
          </p:nvPr>
        </p:nvGraphicFramePr>
        <p:xfrm>
          <a:off x="673754" y="2160590"/>
          <a:ext cx="3973943" cy="34401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85064178"/>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77717B0-050B-0CE0-E915-1743488C29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00" y="0"/>
            <a:ext cx="6197600" cy="4648200"/>
          </a:xfrm>
          <a:prstGeom prst="rect">
            <a:avLst/>
          </a:prstGeom>
        </p:spPr>
      </p:pic>
      <p:pic>
        <p:nvPicPr>
          <p:cNvPr id="5" name="Imagen 4">
            <a:extLst>
              <a:ext uri="{FF2B5EF4-FFF2-40B4-BE49-F238E27FC236}">
                <a16:creationId xmlns:a16="http://schemas.microsoft.com/office/drawing/2014/main" id="{9EAD3FDE-F5C9-BEF2-DFCA-A359E89502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2286000"/>
            <a:ext cx="6096000" cy="4572000"/>
          </a:xfrm>
          <a:prstGeom prst="rect">
            <a:avLst/>
          </a:prstGeom>
        </p:spPr>
      </p:pic>
    </p:spTree>
    <p:extLst>
      <p:ext uri="{BB962C8B-B14F-4D97-AF65-F5344CB8AC3E}">
        <p14:creationId xmlns:p14="http://schemas.microsoft.com/office/powerpoint/2010/main" val="13318601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F13C9511-0CE1-18F1-9745-509F192667CC}"/>
              </a:ext>
            </a:extLst>
          </p:cNvPr>
          <p:cNvPicPr>
            <a:picLocks noChangeAspect="1"/>
          </p:cNvPicPr>
          <p:nvPr/>
        </p:nvPicPr>
        <p:blipFill>
          <a:blip r:embed="rId3">
            <a:extLst>
              <a:ext uri="{28A0092B-C50C-407E-A947-70E740481C1C}">
                <a14:useLocalDpi xmlns:a14="http://schemas.microsoft.com/office/drawing/2010/main" val="0"/>
              </a:ext>
            </a:extLst>
          </a:blip>
          <a:srcRect t="16045"/>
          <a:stretch>
            <a:fillRect/>
          </a:stretch>
        </p:blipFill>
        <p:spPr>
          <a:xfrm>
            <a:off x="20" y="10"/>
            <a:ext cx="12191980" cy="6857990"/>
          </a:xfrm>
          <a:prstGeom prst="rect">
            <a:avLst/>
          </a:prstGeom>
        </p:spPr>
      </p:pic>
      <p:sp>
        <p:nvSpPr>
          <p:cNvPr id="24" name="Freeform: Shape 7">
            <a:extLst>
              <a:ext uri="{FF2B5EF4-FFF2-40B4-BE49-F238E27FC236}">
                <a16:creationId xmlns:a16="http://schemas.microsoft.com/office/drawing/2014/main" id="{85C2136B-77EC-41E9-BDB6-58A4AE1429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33800"/>
            <a:ext cx="762000" cy="3124200"/>
          </a:xfrm>
          <a:custGeom>
            <a:avLst/>
            <a:gdLst>
              <a:gd name="connsiteX0" fmla="*/ 0 w 762000"/>
              <a:gd name="connsiteY0" fmla="*/ 0 h 3124200"/>
              <a:gd name="connsiteX1" fmla="*/ 762000 w 762000"/>
              <a:gd name="connsiteY1" fmla="*/ 3124200 h 3124200"/>
              <a:gd name="connsiteX2" fmla="*/ 0 w 762000"/>
              <a:gd name="connsiteY2" fmla="*/ 3124200 h 3124200"/>
            </a:gdLst>
            <a:ahLst/>
            <a:cxnLst>
              <a:cxn ang="0">
                <a:pos x="connsiteX0" y="connsiteY0"/>
              </a:cxn>
              <a:cxn ang="0">
                <a:pos x="connsiteX1" y="connsiteY1"/>
              </a:cxn>
              <a:cxn ang="0">
                <a:pos x="connsiteX2" y="connsiteY2"/>
              </a:cxn>
            </a:cxnLst>
            <a:rect l="l" t="t" r="r" b="b"/>
            <a:pathLst>
              <a:path w="762000" h="3124200">
                <a:moveTo>
                  <a:pt x="0" y="0"/>
                </a:moveTo>
                <a:lnTo>
                  <a:pt x="762000" y="3124200"/>
                </a:lnTo>
                <a:lnTo>
                  <a:pt x="0" y="31242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25" name="Straight Connector 9">
            <a:extLst>
              <a:ext uri="{FF2B5EF4-FFF2-40B4-BE49-F238E27FC236}">
                <a16:creationId xmlns:a16="http://schemas.microsoft.com/office/drawing/2014/main" id="{E55891F3-A5E2-4418-8950-25FA2B7312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9274002" y="4502552"/>
            <a:ext cx="2917998" cy="23554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11">
            <a:extLst>
              <a:ext uri="{FF2B5EF4-FFF2-40B4-BE49-F238E27FC236}">
                <a16:creationId xmlns:a16="http://schemas.microsoft.com/office/drawing/2014/main" id="{FB1FCEB1-A7E1-417C-A7EF-AA30D5A0859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3500" y="-16625"/>
            <a:ext cx="2667482" cy="687462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Shape 13">
            <a:extLst>
              <a:ext uri="{FF2B5EF4-FFF2-40B4-BE49-F238E27FC236}">
                <a16:creationId xmlns:a16="http://schemas.microsoft.com/office/drawing/2014/main" id="{7FBCF2A6-1F18-4B68-B5D2-5B763ED41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2923" y="-16625"/>
            <a:ext cx="1269077" cy="6874625"/>
          </a:xfrm>
          <a:custGeom>
            <a:avLst/>
            <a:gdLst>
              <a:gd name="connsiteX0" fmla="*/ 714894 w 1269077"/>
              <a:gd name="connsiteY0" fmla="*/ 0 h 6874625"/>
              <a:gd name="connsiteX1" fmla="*/ 1269077 w 1269077"/>
              <a:gd name="connsiteY1" fmla="*/ 16625 h 6874625"/>
              <a:gd name="connsiteX2" fmla="*/ 1269077 w 1269077"/>
              <a:gd name="connsiteY2" fmla="*/ 6874625 h 6874625"/>
              <a:gd name="connsiteX3" fmla="*/ 0 w 1269077"/>
              <a:gd name="connsiteY3" fmla="*/ 6874625 h 6874625"/>
            </a:gdLst>
            <a:ahLst/>
            <a:cxnLst>
              <a:cxn ang="0">
                <a:pos x="connsiteX0" y="connsiteY0"/>
              </a:cxn>
              <a:cxn ang="0">
                <a:pos x="connsiteX1" y="connsiteY1"/>
              </a:cxn>
              <a:cxn ang="0">
                <a:pos x="connsiteX2" y="connsiteY2"/>
              </a:cxn>
              <a:cxn ang="0">
                <a:pos x="connsiteX3" y="connsiteY3"/>
              </a:cxn>
            </a:cxnLst>
            <a:rect l="l" t="t" r="r" b="b"/>
            <a:pathLst>
              <a:path w="1269077" h="6874625">
                <a:moveTo>
                  <a:pt x="714894" y="0"/>
                </a:moveTo>
                <a:lnTo>
                  <a:pt x="1269077" y="16625"/>
                </a:lnTo>
                <a:lnTo>
                  <a:pt x="1269077" y="6874625"/>
                </a:lnTo>
                <a:lnTo>
                  <a:pt x="0" y="6874625"/>
                </a:lnTo>
                <a:close/>
              </a:path>
            </a:pathLst>
          </a:custGeom>
          <a:solidFill>
            <a:schemeClr val="accent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15">
            <a:extLst>
              <a:ext uri="{FF2B5EF4-FFF2-40B4-BE49-F238E27FC236}">
                <a16:creationId xmlns:a16="http://schemas.microsoft.com/office/drawing/2014/main" id="{FF3A27FB-A693-4A75-951E-0C77CD98F0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374" y="-16624"/>
            <a:ext cx="1983626" cy="6874625"/>
          </a:xfrm>
          <a:custGeom>
            <a:avLst/>
            <a:gdLst>
              <a:gd name="connsiteX0" fmla="*/ 0 w 1983626"/>
              <a:gd name="connsiteY0" fmla="*/ 0 h 6874625"/>
              <a:gd name="connsiteX1" fmla="*/ 1983626 w 1983626"/>
              <a:gd name="connsiteY1" fmla="*/ 0 h 6874625"/>
              <a:gd name="connsiteX2" fmla="*/ 1983626 w 1983626"/>
              <a:gd name="connsiteY2" fmla="*/ 6874625 h 6874625"/>
              <a:gd name="connsiteX3" fmla="*/ 1522181 w 1983626"/>
              <a:gd name="connsiteY3" fmla="*/ 6874625 h 6874625"/>
            </a:gdLst>
            <a:ahLst/>
            <a:cxnLst>
              <a:cxn ang="0">
                <a:pos x="connsiteX0" y="connsiteY0"/>
              </a:cxn>
              <a:cxn ang="0">
                <a:pos x="connsiteX1" y="connsiteY1"/>
              </a:cxn>
              <a:cxn ang="0">
                <a:pos x="connsiteX2" y="connsiteY2"/>
              </a:cxn>
              <a:cxn ang="0">
                <a:pos x="connsiteX3" y="connsiteY3"/>
              </a:cxn>
            </a:cxnLst>
            <a:rect l="l" t="t" r="r" b="b"/>
            <a:pathLst>
              <a:path w="1983626" h="6874625">
                <a:moveTo>
                  <a:pt x="0" y="0"/>
                </a:moveTo>
                <a:lnTo>
                  <a:pt x="1983626" y="0"/>
                </a:lnTo>
                <a:lnTo>
                  <a:pt x="1983626" y="6874625"/>
                </a:lnTo>
                <a:lnTo>
                  <a:pt x="1522181" y="6874625"/>
                </a:lnTo>
                <a:close/>
              </a:path>
            </a:pathLst>
          </a:cu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8932000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FAE9298-BC09-3DA1-6453-62F9341AD34A}"/>
              </a:ext>
            </a:extLst>
          </p:cNvPr>
          <p:cNvPicPr>
            <a:picLocks noChangeAspect="1"/>
          </p:cNvPicPr>
          <p:nvPr/>
        </p:nvPicPr>
        <p:blipFill>
          <a:blip r:embed="rId3">
            <a:extLst>
              <a:ext uri="{28A0092B-C50C-407E-A947-70E740481C1C}">
                <a14:useLocalDpi xmlns:a14="http://schemas.microsoft.com/office/drawing/2010/main" val="0"/>
              </a:ext>
            </a:extLst>
          </a:blip>
          <a:srcRect t="15730"/>
          <a:stretch>
            <a:fillRect/>
          </a:stretch>
        </p:blipFill>
        <p:spPr>
          <a:xfrm>
            <a:off x="20" y="10"/>
            <a:ext cx="12191980" cy="6857990"/>
          </a:xfrm>
          <a:prstGeom prst="rect">
            <a:avLst/>
          </a:prstGeom>
        </p:spPr>
      </p:pic>
    </p:spTree>
    <p:extLst>
      <p:ext uri="{BB962C8B-B14F-4D97-AF65-F5344CB8AC3E}">
        <p14:creationId xmlns:p14="http://schemas.microsoft.com/office/powerpoint/2010/main" val="2450807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11D0FF15-5866-8B87-ECA1-8E82E2D79D43}"/>
              </a:ext>
            </a:extLst>
          </p:cNvPr>
          <p:cNvPicPr>
            <a:picLocks noChangeAspect="1"/>
          </p:cNvPicPr>
          <p:nvPr/>
        </p:nvPicPr>
        <p:blipFill>
          <a:blip r:embed="rId3">
            <a:extLst>
              <a:ext uri="{28A0092B-C50C-407E-A947-70E740481C1C}">
                <a14:useLocalDpi xmlns:a14="http://schemas.microsoft.com/office/drawing/2010/main" val="0"/>
              </a:ext>
            </a:extLst>
          </a:blip>
          <a:srcRect t="11249" b="3524"/>
          <a:stretch>
            <a:fillRect/>
          </a:stretch>
        </p:blipFill>
        <p:spPr>
          <a:xfrm>
            <a:off x="20" y="10"/>
            <a:ext cx="12191980" cy="6857990"/>
          </a:xfrm>
          <a:prstGeom prst="rect">
            <a:avLst/>
          </a:prstGeom>
        </p:spPr>
      </p:pic>
    </p:spTree>
    <p:extLst>
      <p:ext uri="{BB962C8B-B14F-4D97-AF65-F5344CB8AC3E}">
        <p14:creationId xmlns:p14="http://schemas.microsoft.com/office/powerpoint/2010/main" val="34093571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0F26576-23E8-C1F0-F2BF-E23610805A78}"/>
              </a:ext>
            </a:extLst>
          </p:cNvPr>
          <p:cNvPicPr>
            <a:picLocks noChangeAspect="1"/>
          </p:cNvPicPr>
          <p:nvPr/>
        </p:nvPicPr>
        <p:blipFill>
          <a:blip r:embed="rId3">
            <a:extLst>
              <a:ext uri="{28A0092B-C50C-407E-A947-70E740481C1C}">
                <a14:useLocalDpi xmlns:a14="http://schemas.microsoft.com/office/drawing/2010/main" val="0"/>
              </a:ext>
            </a:extLst>
          </a:blip>
          <a:srcRect l="16667" r="16667"/>
          <a:stretch>
            <a:fillRect/>
          </a:stretch>
        </p:blipFill>
        <p:spPr>
          <a:xfrm>
            <a:off x="0" y="10"/>
            <a:ext cx="6724650" cy="6857990"/>
          </a:xfrm>
          <a:prstGeom prst="rect">
            <a:avLst/>
          </a:prstGeom>
        </p:spPr>
      </p:pic>
      <p:pic>
        <p:nvPicPr>
          <p:cNvPr id="4" name="Imagen 3">
            <a:extLst>
              <a:ext uri="{FF2B5EF4-FFF2-40B4-BE49-F238E27FC236}">
                <a16:creationId xmlns:a16="http://schemas.microsoft.com/office/drawing/2014/main" id="{AF1D8D15-DAD2-05D7-2B5A-1A40017D23CB}"/>
              </a:ext>
            </a:extLst>
          </p:cNvPr>
          <p:cNvPicPr>
            <a:picLocks noChangeAspect="1"/>
          </p:cNvPicPr>
          <p:nvPr/>
        </p:nvPicPr>
        <p:blipFill>
          <a:blip r:embed="rId4">
            <a:extLst>
              <a:ext uri="{28A0092B-C50C-407E-A947-70E740481C1C}">
                <a14:useLocalDpi xmlns:a14="http://schemas.microsoft.com/office/drawing/2010/main" val="0"/>
              </a:ext>
            </a:extLst>
          </a:blip>
          <a:srcRect l="4495" r="24838"/>
          <a:stretch>
            <a:fillRect/>
          </a:stretch>
        </p:blipFill>
        <p:spPr>
          <a:xfrm>
            <a:off x="6095999" y="10"/>
            <a:ext cx="6095999" cy="6857990"/>
          </a:xfrm>
          <a:prstGeom prst="rect">
            <a:avLst/>
          </a:prstGeom>
        </p:spPr>
      </p:pic>
    </p:spTree>
    <p:extLst>
      <p:ext uri="{BB962C8B-B14F-4D97-AF65-F5344CB8AC3E}">
        <p14:creationId xmlns:p14="http://schemas.microsoft.com/office/powerpoint/2010/main" val="27181210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D9A825FE-CAD9-4E48-C7B5-D5D831D0272E}"/>
              </a:ext>
            </a:extLst>
          </p:cNvPr>
          <p:cNvPicPr>
            <a:picLocks noChangeAspect="1"/>
          </p:cNvPicPr>
          <p:nvPr/>
        </p:nvPicPr>
        <p:blipFill>
          <a:blip r:embed="rId3">
            <a:extLst>
              <a:ext uri="{28A0092B-C50C-407E-A947-70E740481C1C}">
                <a14:useLocalDpi xmlns:a14="http://schemas.microsoft.com/office/drawing/2010/main" val="0"/>
              </a:ext>
            </a:extLst>
          </a:blip>
          <a:srcRect l="13964" r="19370"/>
          <a:stretch>
            <a:fillRect/>
          </a:stretch>
        </p:blipFill>
        <p:spPr>
          <a:xfrm>
            <a:off x="20" y="10"/>
            <a:ext cx="6095979" cy="6857990"/>
          </a:xfrm>
          <a:prstGeom prst="rect">
            <a:avLst/>
          </a:prstGeom>
        </p:spPr>
      </p:pic>
      <p:pic>
        <p:nvPicPr>
          <p:cNvPr id="4" name="Imagen 3">
            <a:extLst>
              <a:ext uri="{FF2B5EF4-FFF2-40B4-BE49-F238E27FC236}">
                <a16:creationId xmlns:a16="http://schemas.microsoft.com/office/drawing/2014/main" id="{E7A13C12-0BBB-C608-8C7A-3DE67E4311F8}"/>
              </a:ext>
            </a:extLst>
          </p:cNvPr>
          <p:cNvPicPr>
            <a:picLocks noChangeAspect="1"/>
          </p:cNvPicPr>
          <p:nvPr/>
        </p:nvPicPr>
        <p:blipFill>
          <a:blip r:embed="rId4">
            <a:extLst>
              <a:ext uri="{28A0092B-C50C-407E-A947-70E740481C1C}">
                <a14:useLocalDpi xmlns:a14="http://schemas.microsoft.com/office/drawing/2010/main" val="0"/>
              </a:ext>
            </a:extLst>
          </a:blip>
          <a:srcRect l="3872" r="36349" b="-2"/>
          <a:stretch>
            <a:fillRect/>
          </a:stretch>
        </p:blipFill>
        <p:spPr>
          <a:xfrm>
            <a:off x="6095999" y="10"/>
            <a:ext cx="6095999" cy="6857990"/>
          </a:xfrm>
          <a:prstGeom prst="rect">
            <a:avLst/>
          </a:prstGeom>
        </p:spPr>
      </p:pic>
    </p:spTree>
    <p:extLst>
      <p:ext uri="{BB962C8B-B14F-4D97-AF65-F5344CB8AC3E}">
        <p14:creationId xmlns:p14="http://schemas.microsoft.com/office/powerpoint/2010/main" val="28632703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9">
            <a:extLst>
              <a:ext uri="{FF2B5EF4-FFF2-40B4-BE49-F238E27FC236}">
                <a16:creationId xmlns:a16="http://schemas.microsoft.com/office/drawing/2014/main" id="{6C2997EE-0889-44C3-AC0D-18F26AC9AA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E4516FA9-2A01-01E9-95F9-AA483AED988F}"/>
              </a:ext>
            </a:extLst>
          </p:cNvPr>
          <p:cNvPicPr>
            <a:picLocks noChangeAspect="1"/>
          </p:cNvPicPr>
          <p:nvPr/>
        </p:nvPicPr>
        <p:blipFill>
          <a:blip r:embed="rId3">
            <a:extLst>
              <a:ext uri="{28A0092B-C50C-407E-A947-70E740481C1C}">
                <a14:useLocalDpi xmlns:a14="http://schemas.microsoft.com/office/drawing/2010/main" val="0"/>
              </a:ext>
            </a:extLst>
          </a:blip>
          <a:srcRect l="4806" r="25862" b="-1"/>
          <a:stretch>
            <a:fillRect/>
          </a:stretch>
        </p:blipFill>
        <p:spPr>
          <a:xfrm>
            <a:off x="20" y="10"/>
            <a:ext cx="6335055" cy="6852984"/>
          </a:xfrm>
          <a:custGeom>
            <a:avLst/>
            <a:gdLst/>
            <a:ahLst/>
            <a:cxnLst/>
            <a:rect l="l" t="t" r="r" b="b"/>
            <a:pathLst>
              <a:path w="6335075" h="6852994">
                <a:moveTo>
                  <a:pt x="0" y="0"/>
                </a:moveTo>
                <a:lnTo>
                  <a:pt x="6047365" y="0"/>
                </a:lnTo>
                <a:lnTo>
                  <a:pt x="2873531" y="6852993"/>
                </a:lnTo>
                <a:lnTo>
                  <a:pt x="6335075" y="6852993"/>
                </a:lnTo>
                <a:lnTo>
                  <a:pt x="6335075" y="6852994"/>
                </a:lnTo>
                <a:lnTo>
                  <a:pt x="0" y="6852994"/>
                </a:lnTo>
                <a:close/>
              </a:path>
            </a:pathLst>
          </a:custGeom>
        </p:spPr>
      </p:pic>
      <p:pic>
        <p:nvPicPr>
          <p:cNvPr id="5" name="Imagen 4">
            <a:extLst>
              <a:ext uri="{FF2B5EF4-FFF2-40B4-BE49-F238E27FC236}">
                <a16:creationId xmlns:a16="http://schemas.microsoft.com/office/drawing/2014/main" id="{0623822D-FCC3-F7A8-5189-153A001187B0}"/>
              </a:ext>
            </a:extLst>
          </p:cNvPr>
          <p:cNvPicPr>
            <a:picLocks noChangeAspect="1"/>
          </p:cNvPicPr>
          <p:nvPr/>
        </p:nvPicPr>
        <p:blipFill>
          <a:blip r:embed="rId4">
            <a:extLst>
              <a:ext uri="{28A0092B-C50C-407E-A947-70E740481C1C}">
                <a14:useLocalDpi xmlns:a14="http://schemas.microsoft.com/office/drawing/2010/main" val="0"/>
              </a:ext>
            </a:extLst>
          </a:blip>
          <a:srcRect t="35916" r="-2" b="7820"/>
          <a:stretch>
            <a:fillRect/>
          </a:stretch>
        </p:blipFill>
        <p:spPr>
          <a:xfrm>
            <a:off x="3050256" y="10"/>
            <a:ext cx="9141744" cy="6857990"/>
          </a:xfrm>
          <a:custGeom>
            <a:avLst/>
            <a:gdLst/>
            <a:ahLst/>
            <a:cxnLst/>
            <a:rect l="l" t="t" r="r" b="b"/>
            <a:pathLst>
              <a:path w="9141744" h="6858000">
                <a:moveTo>
                  <a:pt x="3178693" y="0"/>
                </a:moveTo>
                <a:lnTo>
                  <a:pt x="9141744" y="0"/>
                </a:lnTo>
                <a:lnTo>
                  <a:pt x="9141744" y="6858000"/>
                </a:lnTo>
                <a:lnTo>
                  <a:pt x="0" y="6858000"/>
                </a:lnTo>
                <a:close/>
              </a:path>
            </a:pathLst>
          </a:custGeom>
        </p:spPr>
      </p:pic>
    </p:spTree>
    <p:extLst>
      <p:ext uri="{BB962C8B-B14F-4D97-AF65-F5344CB8AC3E}">
        <p14:creationId xmlns:p14="http://schemas.microsoft.com/office/powerpoint/2010/main" val="30879385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C2997EE-0889-44C3-AC0D-18F26AC9AA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n 6">
            <a:extLst>
              <a:ext uri="{FF2B5EF4-FFF2-40B4-BE49-F238E27FC236}">
                <a16:creationId xmlns:a16="http://schemas.microsoft.com/office/drawing/2014/main" id="{42BB46E5-6FE4-854A-5A66-9A781404B74A}"/>
              </a:ext>
            </a:extLst>
          </p:cNvPr>
          <p:cNvPicPr>
            <a:picLocks noChangeAspect="1"/>
          </p:cNvPicPr>
          <p:nvPr/>
        </p:nvPicPr>
        <p:blipFill>
          <a:blip r:embed="rId2">
            <a:extLst>
              <a:ext uri="{28A0092B-C50C-407E-A947-70E740481C1C}">
                <a14:useLocalDpi xmlns:a14="http://schemas.microsoft.com/office/drawing/2010/main" val="0"/>
              </a:ext>
            </a:extLst>
          </a:blip>
          <a:srcRect t="11048" r="-3" b="12829"/>
          <a:stretch>
            <a:fillRect/>
          </a:stretch>
        </p:blipFill>
        <p:spPr>
          <a:xfrm>
            <a:off x="5622233" y="10"/>
            <a:ext cx="6569769" cy="3750724"/>
          </a:xfrm>
          <a:custGeom>
            <a:avLst/>
            <a:gdLst/>
            <a:ahLst/>
            <a:cxnLst/>
            <a:rect l="l" t="t" r="r" b="b"/>
            <a:pathLst>
              <a:path w="6569769" h="3750734">
                <a:moveTo>
                  <a:pt x="1738471" y="0"/>
                </a:moveTo>
                <a:lnTo>
                  <a:pt x="6569769" y="0"/>
                </a:lnTo>
                <a:lnTo>
                  <a:pt x="6569769" y="3750734"/>
                </a:lnTo>
                <a:lnTo>
                  <a:pt x="0" y="3750734"/>
                </a:lnTo>
                <a:close/>
              </a:path>
            </a:pathLst>
          </a:custGeom>
        </p:spPr>
      </p:pic>
      <p:pic>
        <p:nvPicPr>
          <p:cNvPr id="3" name="Imagen 2">
            <a:extLst>
              <a:ext uri="{FF2B5EF4-FFF2-40B4-BE49-F238E27FC236}">
                <a16:creationId xmlns:a16="http://schemas.microsoft.com/office/drawing/2014/main" id="{7B0D7050-1769-E5CB-3162-C06BC17C5717}"/>
              </a:ext>
            </a:extLst>
          </p:cNvPr>
          <p:cNvPicPr>
            <a:picLocks noChangeAspect="1"/>
          </p:cNvPicPr>
          <p:nvPr/>
        </p:nvPicPr>
        <p:blipFill>
          <a:blip r:embed="rId3">
            <a:extLst>
              <a:ext uri="{28A0092B-C50C-407E-A947-70E740481C1C}">
                <a14:useLocalDpi xmlns:a14="http://schemas.microsoft.com/office/drawing/2010/main" val="0"/>
              </a:ext>
            </a:extLst>
          </a:blip>
          <a:srcRect t="25845" b="24715"/>
          <a:stretch>
            <a:fillRect/>
          </a:stretch>
        </p:blipFill>
        <p:spPr>
          <a:xfrm>
            <a:off x="4182011" y="3887894"/>
            <a:ext cx="8009991" cy="2970106"/>
          </a:xfrm>
          <a:custGeom>
            <a:avLst/>
            <a:gdLst/>
            <a:ahLst/>
            <a:cxnLst/>
            <a:rect l="l" t="t" r="r" b="b"/>
            <a:pathLst>
              <a:path w="8009991" h="2970106">
                <a:moveTo>
                  <a:pt x="1376648" y="0"/>
                </a:moveTo>
                <a:lnTo>
                  <a:pt x="8009991" y="0"/>
                </a:lnTo>
                <a:lnTo>
                  <a:pt x="8009991" y="2970106"/>
                </a:lnTo>
                <a:lnTo>
                  <a:pt x="0" y="2970106"/>
                </a:lnTo>
                <a:close/>
              </a:path>
            </a:pathLst>
          </a:custGeom>
        </p:spPr>
      </p:pic>
      <p:pic>
        <p:nvPicPr>
          <p:cNvPr id="5" name="Imagen 4">
            <a:extLst>
              <a:ext uri="{FF2B5EF4-FFF2-40B4-BE49-F238E27FC236}">
                <a16:creationId xmlns:a16="http://schemas.microsoft.com/office/drawing/2014/main" id="{70CCDE58-62ED-304D-2CAF-383B754EB79F}"/>
              </a:ext>
            </a:extLst>
          </p:cNvPr>
          <p:cNvPicPr>
            <a:picLocks noChangeAspect="1"/>
          </p:cNvPicPr>
          <p:nvPr/>
        </p:nvPicPr>
        <p:blipFill>
          <a:blip r:embed="rId4">
            <a:extLst>
              <a:ext uri="{28A0092B-C50C-407E-A947-70E740481C1C}">
                <a14:useLocalDpi xmlns:a14="http://schemas.microsoft.com/office/drawing/2010/main" val="0"/>
              </a:ext>
            </a:extLst>
          </a:blip>
          <a:srcRect l="13739" r="4207"/>
          <a:stretch>
            <a:fillRect/>
          </a:stretch>
        </p:blipFill>
        <p:spPr>
          <a:xfrm>
            <a:off x="20" y="10"/>
            <a:ext cx="7503091" cy="6857990"/>
          </a:xfrm>
          <a:custGeom>
            <a:avLst/>
            <a:gdLst/>
            <a:ahLst/>
            <a:cxnLst/>
            <a:rect l="l" t="t" r="r" b="b"/>
            <a:pathLst>
              <a:path w="7503111" h="6858000">
                <a:moveTo>
                  <a:pt x="0" y="0"/>
                </a:moveTo>
                <a:lnTo>
                  <a:pt x="677334" y="0"/>
                </a:lnTo>
                <a:lnTo>
                  <a:pt x="1168036" y="0"/>
                </a:lnTo>
                <a:lnTo>
                  <a:pt x="1205499" y="0"/>
                </a:lnTo>
                <a:lnTo>
                  <a:pt x="1647632" y="0"/>
                </a:lnTo>
                <a:lnTo>
                  <a:pt x="7215401" y="0"/>
                </a:lnTo>
                <a:lnTo>
                  <a:pt x="4041567" y="6852993"/>
                </a:lnTo>
                <a:lnTo>
                  <a:pt x="7503111" y="6852993"/>
                </a:lnTo>
                <a:lnTo>
                  <a:pt x="7503111" y="6852994"/>
                </a:lnTo>
                <a:lnTo>
                  <a:pt x="1647632" y="6852994"/>
                </a:lnTo>
                <a:lnTo>
                  <a:pt x="1647632" y="6858000"/>
                </a:lnTo>
                <a:lnTo>
                  <a:pt x="0" y="6858000"/>
                </a:lnTo>
                <a:close/>
              </a:path>
            </a:pathLst>
          </a:custGeom>
        </p:spPr>
      </p:pic>
    </p:spTree>
    <p:extLst>
      <p:ext uri="{BB962C8B-B14F-4D97-AF65-F5344CB8AC3E}">
        <p14:creationId xmlns:p14="http://schemas.microsoft.com/office/powerpoint/2010/main" val="8321445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6C2997EE-0889-44C3-AC0D-18F26AC9AA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5D15659B-396B-4739-FA76-4F2349D15823}"/>
              </a:ext>
            </a:extLst>
          </p:cNvPr>
          <p:cNvPicPr>
            <a:picLocks noChangeAspect="1"/>
          </p:cNvPicPr>
          <p:nvPr/>
        </p:nvPicPr>
        <p:blipFill>
          <a:blip r:embed="rId2">
            <a:extLst>
              <a:ext uri="{28A0092B-C50C-407E-A947-70E740481C1C}">
                <a14:useLocalDpi xmlns:a14="http://schemas.microsoft.com/office/drawing/2010/main" val="0"/>
              </a:ext>
            </a:extLst>
          </a:blip>
          <a:srcRect t="3755" r="1" b="15114"/>
          <a:stretch>
            <a:fillRect/>
          </a:stretch>
        </p:blipFill>
        <p:spPr>
          <a:xfrm>
            <a:off x="20" y="10"/>
            <a:ext cx="6335055" cy="6852984"/>
          </a:xfrm>
          <a:custGeom>
            <a:avLst/>
            <a:gdLst/>
            <a:ahLst/>
            <a:cxnLst/>
            <a:rect l="l" t="t" r="r" b="b"/>
            <a:pathLst>
              <a:path w="6335075" h="6852994">
                <a:moveTo>
                  <a:pt x="0" y="0"/>
                </a:moveTo>
                <a:lnTo>
                  <a:pt x="6047365" y="0"/>
                </a:lnTo>
                <a:lnTo>
                  <a:pt x="2873531" y="6852993"/>
                </a:lnTo>
                <a:lnTo>
                  <a:pt x="6335075" y="6852993"/>
                </a:lnTo>
                <a:lnTo>
                  <a:pt x="6335075" y="6852994"/>
                </a:lnTo>
                <a:lnTo>
                  <a:pt x="0" y="6852994"/>
                </a:lnTo>
                <a:close/>
              </a:path>
            </a:pathLst>
          </a:custGeom>
        </p:spPr>
      </p:pic>
      <p:pic>
        <p:nvPicPr>
          <p:cNvPr id="5" name="Imagen 4">
            <a:extLst>
              <a:ext uri="{FF2B5EF4-FFF2-40B4-BE49-F238E27FC236}">
                <a16:creationId xmlns:a16="http://schemas.microsoft.com/office/drawing/2014/main" id="{6C807A05-F13A-EB82-905B-ACE754243806}"/>
              </a:ext>
            </a:extLst>
          </p:cNvPr>
          <p:cNvPicPr>
            <a:picLocks noChangeAspect="1"/>
          </p:cNvPicPr>
          <p:nvPr/>
        </p:nvPicPr>
        <p:blipFill>
          <a:blip r:embed="rId3">
            <a:extLst>
              <a:ext uri="{28A0092B-C50C-407E-A947-70E740481C1C}">
                <a14:useLocalDpi xmlns:a14="http://schemas.microsoft.com/office/drawing/2010/main" val="0"/>
              </a:ext>
            </a:extLst>
          </a:blip>
          <a:srcRect t="28549" r="-2" b="15187"/>
          <a:stretch>
            <a:fillRect/>
          </a:stretch>
        </p:blipFill>
        <p:spPr>
          <a:xfrm>
            <a:off x="3050256" y="10"/>
            <a:ext cx="9141744" cy="6857990"/>
          </a:xfrm>
          <a:custGeom>
            <a:avLst/>
            <a:gdLst/>
            <a:ahLst/>
            <a:cxnLst/>
            <a:rect l="l" t="t" r="r" b="b"/>
            <a:pathLst>
              <a:path w="9141744" h="6858000">
                <a:moveTo>
                  <a:pt x="3178693" y="0"/>
                </a:moveTo>
                <a:lnTo>
                  <a:pt x="9141744" y="0"/>
                </a:lnTo>
                <a:lnTo>
                  <a:pt x="9141744" y="6858000"/>
                </a:lnTo>
                <a:lnTo>
                  <a:pt x="0" y="6858000"/>
                </a:lnTo>
                <a:close/>
              </a:path>
            </a:pathLst>
          </a:custGeom>
        </p:spPr>
      </p:pic>
    </p:spTree>
    <p:extLst>
      <p:ext uri="{BB962C8B-B14F-4D97-AF65-F5344CB8AC3E}">
        <p14:creationId xmlns:p14="http://schemas.microsoft.com/office/powerpoint/2010/main" val="29146028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D55B406F-756E-F6E4-AD4D-1776EA66E9F5}"/>
              </a:ext>
            </a:extLst>
          </p:cNvPr>
          <p:cNvPicPr>
            <a:picLocks noChangeAspect="1"/>
          </p:cNvPicPr>
          <p:nvPr/>
        </p:nvPicPr>
        <p:blipFill>
          <a:blip r:embed="rId3">
            <a:extLst>
              <a:ext uri="{28A0092B-C50C-407E-A947-70E740481C1C}">
                <a14:useLocalDpi xmlns:a14="http://schemas.microsoft.com/office/drawing/2010/main" val="0"/>
              </a:ext>
            </a:extLst>
          </a:blip>
          <a:srcRect t="5916" b="16764"/>
          <a:stretch>
            <a:fillRect/>
          </a:stretch>
        </p:blipFill>
        <p:spPr>
          <a:xfrm>
            <a:off x="20" y="10"/>
            <a:ext cx="12191980" cy="6857990"/>
          </a:xfrm>
          <a:prstGeom prst="rect">
            <a:avLst/>
          </a:prstGeom>
        </p:spPr>
      </p:pic>
    </p:spTree>
    <p:extLst>
      <p:ext uri="{BB962C8B-B14F-4D97-AF65-F5344CB8AC3E}">
        <p14:creationId xmlns:p14="http://schemas.microsoft.com/office/powerpoint/2010/main" val="143394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3C58B06E-0441-8E9C-FE15-9FB855899BA0}"/>
              </a:ext>
            </a:extLst>
          </p:cNvPr>
          <p:cNvSpPr txBox="1"/>
          <p:nvPr/>
        </p:nvSpPr>
        <p:spPr>
          <a:xfrm>
            <a:off x="1557642" y="1997037"/>
            <a:ext cx="7288305" cy="2863926"/>
          </a:xfrm>
          <a:prstGeom prst="rect">
            <a:avLst/>
          </a:prstGeom>
          <a:noFill/>
        </p:spPr>
        <p:txBody>
          <a:bodyPr wrap="square">
            <a:spAutoFit/>
          </a:bodyPr>
          <a:lstStyle/>
          <a:p>
            <a:pPr algn="ctr">
              <a:lnSpc>
                <a:spcPct val="115000"/>
              </a:lnSpc>
              <a:spcAft>
                <a:spcPts val="800"/>
              </a:spcAft>
              <a:buNone/>
            </a:pPr>
            <a:r>
              <a:rPr lang="es-ES" sz="2400" b="1" kern="100" dirty="0">
                <a:effectLst/>
                <a:latin typeface="Aptos" panose="020B0004020202020204" pitchFamily="34" charset="0"/>
                <a:ea typeface="Aptos" panose="020B0004020202020204" pitchFamily="34" charset="0"/>
                <a:cs typeface="Times New Roman" panose="02020603050405020304" pitchFamily="18" charset="0"/>
              </a:rPr>
              <a:t>¿</a:t>
            </a:r>
            <a:r>
              <a:rPr lang="es-ES" sz="3200" b="1" kern="100" dirty="0">
                <a:effectLst/>
                <a:latin typeface="Aptos" panose="020B0004020202020204" pitchFamily="34" charset="0"/>
                <a:ea typeface="Aptos" panose="020B0004020202020204" pitchFamily="34" charset="0"/>
                <a:cs typeface="Times New Roman" panose="02020603050405020304" pitchFamily="18" charset="0"/>
              </a:rPr>
              <a:t>Qué responderemos hoy? </a:t>
            </a:r>
            <a:endParaRPr lang="es-CO" sz="3200"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gn="just">
              <a:lnSpc>
                <a:spcPct val="115000"/>
              </a:lnSpc>
              <a:buFont typeface="Symbol" panose="05050102010706020507" pitchFamily="18" charset="2"/>
              <a:buChar char=""/>
            </a:pPr>
            <a:r>
              <a:rPr lang="es-ES" sz="2400" b="1" kern="100" dirty="0">
                <a:effectLst/>
                <a:latin typeface="Aptos" panose="020B0004020202020204" pitchFamily="34" charset="0"/>
                <a:ea typeface="Aptos" panose="020B0004020202020204" pitchFamily="34" charset="0"/>
                <a:cs typeface="Times New Roman" panose="02020603050405020304" pitchFamily="18" charset="0"/>
              </a:rPr>
              <a:t>¿Qué entendemos por patrimonio?</a:t>
            </a:r>
            <a:endParaRPr lang="es-CO" sz="2400"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gn="just">
              <a:lnSpc>
                <a:spcPct val="115000"/>
              </a:lnSpc>
              <a:buFont typeface="Symbol" panose="05050102010706020507" pitchFamily="18" charset="2"/>
              <a:buChar char=""/>
            </a:pPr>
            <a:r>
              <a:rPr lang="es-ES" sz="2400" b="1" kern="100" dirty="0">
                <a:effectLst/>
                <a:latin typeface="Aptos" panose="020B0004020202020204" pitchFamily="34" charset="0"/>
                <a:ea typeface="Aptos" panose="020B0004020202020204" pitchFamily="34" charset="0"/>
                <a:cs typeface="Times New Roman" panose="02020603050405020304" pitchFamily="18" charset="0"/>
              </a:rPr>
              <a:t>¿Cómo ha evolucionado su gestión en el caso del patrimonio monumental de Cartagena?  </a:t>
            </a:r>
            <a:endParaRPr lang="es-CO" sz="2400"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gn="just">
              <a:lnSpc>
                <a:spcPct val="115000"/>
              </a:lnSpc>
              <a:buFont typeface="Symbol" panose="05050102010706020507" pitchFamily="18" charset="2"/>
              <a:buChar char=""/>
            </a:pPr>
            <a:r>
              <a:rPr lang="es-ES" sz="2400" b="1" kern="100" dirty="0">
                <a:effectLst/>
                <a:latin typeface="Aptos" panose="020B0004020202020204" pitchFamily="34" charset="0"/>
                <a:ea typeface="Aptos" panose="020B0004020202020204" pitchFamily="34" charset="0"/>
                <a:cs typeface="Times New Roman" panose="02020603050405020304" pitchFamily="18" charset="0"/>
              </a:rPr>
              <a:t>¿Qué hemos aprendido?</a:t>
            </a:r>
            <a:endParaRPr lang="es-CO" sz="2400"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gn="just">
              <a:lnSpc>
                <a:spcPct val="115000"/>
              </a:lnSpc>
              <a:spcAft>
                <a:spcPts val="800"/>
              </a:spcAft>
              <a:buFont typeface="Symbol" panose="05050102010706020507" pitchFamily="18" charset="2"/>
              <a:buChar char=""/>
            </a:pPr>
            <a:r>
              <a:rPr lang="es-ES" sz="2400" b="1" kern="100" dirty="0">
                <a:effectLst/>
                <a:latin typeface="Aptos" panose="020B0004020202020204" pitchFamily="34" charset="0"/>
                <a:ea typeface="Aptos" panose="020B0004020202020204" pitchFamily="34" charset="0"/>
                <a:cs typeface="Times New Roman" panose="02020603050405020304" pitchFamily="18" charset="0"/>
              </a:rPr>
              <a:t>¿Qué desafíos enfrentamos?</a:t>
            </a:r>
            <a:endParaRPr lang="es-CO"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2891720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51CC5E0-6CB0-AE19-1F4D-1F969E6EAE21}"/>
              </a:ext>
            </a:extLst>
          </p:cNvPr>
          <p:cNvSpPr txBox="1"/>
          <p:nvPr/>
        </p:nvSpPr>
        <p:spPr>
          <a:xfrm>
            <a:off x="1271588" y="671513"/>
            <a:ext cx="8344685" cy="7277057"/>
          </a:xfrm>
          <a:prstGeom prst="rect">
            <a:avLst/>
          </a:prstGeom>
          <a:noFill/>
        </p:spPr>
        <p:txBody>
          <a:bodyPr wrap="square">
            <a:spAutoFit/>
          </a:bodyPr>
          <a:lstStyle/>
          <a:p>
            <a:pPr algn="ctr">
              <a:lnSpc>
                <a:spcPct val="115000"/>
              </a:lnSpc>
              <a:spcAft>
                <a:spcPts val="800"/>
              </a:spcAft>
              <a:buNone/>
            </a:pPr>
            <a:r>
              <a:rPr lang="es-ES" sz="2400" b="1" kern="100" dirty="0">
                <a:effectLst/>
                <a:latin typeface="Aptos" panose="020B0004020202020204" pitchFamily="34" charset="0"/>
                <a:ea typeface="Aptos" panose="020B0004020202020204" pitchFamily="34" charset="0"/>
                <a:cs typeface="Times New Roman" panose="02020603050405020304" pitchFamily="18" charset="0"/>
              </a:rPr>
              <a:t>UNESCO </a:t>
            </a:r>
            <a:endParaRPr lang="es-CO" sz="2400" kern="100" dirty="0">
              <a:effectLst/>
              <a:latin typeface="Aptos" panose="020B0004020202020204" pitchFamily="34" charset="0"/>
              <a:ea typeface="Aptos" panose="020B0004020202020204" pitchFamily="34" charset="0"/>
              <a:cs typeface="Times New Roman" panose="02020603050405020304" pitchFamily="18" charset="0"/>
            </a:endParaRPr>
          </a:p>
          <a:p>
            <a:pPr lvl="1">
              <a:lnSpc>
                <a:spcPct val="115000"/>
              </a:lnSpc>
              <a:spcAft>
                <a:spcPts val="1200"/>
              </a:spcAft>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La UNESCO fue creada en 1945. Su propósito es promover la paz mediante la educación, la ciencia y la cultura.</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lvl="1">
              <a:lnSpc>
                <a:spcPct val="115000"/>
              </a:lnSpc>
              <a:spcAft>
                <a:spcPts val="1200"/>
              </a:spcAft>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En 1972 adoptó la Convención sobre la Protección del Patrimonio Mundial Cultural  y Natural. Allí nace la Lista del Patrimonio Mundial </a:t>
            </a:r>
          </a:p>
          <a:p>
            <a:pPr lvl="1">
              <a:lnSpc>
                <a:spcPct val="115000"/>
              </a:lnSpc>
              <a:spcAft>
                <a:spcPts val="1200"/>
              </a:spcAft>
            </a:pPr>
            <a:r>
              <a:rPr lang="es-CO" sz="2000" dirty="0">
                <a:latin typeface="Calibri" panose="020F0502020204030204" pitchFamily="34" charset="0"/>
                <a:ea typeface="MS Mincho" panose="02020609040205080304" pitchFamily="49" charset="-128"/>
                <a:cs typeface="Times New Roman" panose="02020603050405020304" pitchFamily="18" charset="0"/>
              </a:rPr>
              <a:t>Década de 1970: Colcultura fortaleció los inventarios y estudios patrimoniales. La experiencia acumulada por la Sociedad constituyó un antecedente importante para la candidatura.</a:t>
            </a:r>
            <a:br>
              <a:rPr lang="es-CO" sz="2000" dirty="0">
                <a:latin typeface="Calibri" panose="020F0502020204030204" pitchFamily="34" charset="0"/>
                <a:ea typeface="MS Mincho" panose="02020609040205080304" pitchFamily="49" charset="-128"/>
                <a:cs typeface="Times New Roman" panose="02020603050405020304" pitchFamily="18" charset="0"/>
              </a:rPr>
            </a:br>
            <a:r>
              <a:rPr lang="es-CO" sz="2000" dirty="0">
                <a:latin typeface="Calibri" panose="020F0502020204030204" pitchFamily="34" charset="0"/>
                <a:ea typeface="MS Mincho" panose="02020609040205080304" pitchFamily="49" charset="-128"/>
                <a:cs typeface="Times New Roman" panose="02020603050405020304" pitchFamily="18" charset="0"/>
              </a:rPr>
              <a:t>1982–1983: Se preparó el expediente de nominación con estudios, planos, fotografías, delimitación del bien y soporte jurídico.</a:t>
            </a:r>
          </a:p>
          <a:p>
            <a:pPr lvl="1">
              <a:lnSpc>
                <a:spcPct val="115000"/>
              </a:lnSpc>
              <a:spcAft>
                <a:spcPts val="1200"/>
              </a:spcAft>
            </a:pPr>
            <a:r>
              <a:rPr lang="es-CO" sz="2000" dirty="0">
                <a:latin typeface="Calibri" panose="020F0502020204030204" pitchFamily="34" charset="0"/>
                <a:ea typeface="MS Mincho" panose="02020609040205080304" pitchFamily="49" charset="-128"/>
                <a:cs typeface="Times New Roman" panose="02020603050405020304" pitchFamily="18" charset="0"/>
              </a:rPr>
              <a:t>1983: Colombia ratificó la Convención del Patrimonio Mundial.</a:t>
            </a:r>
          </a:p>
          <a:p>
            <a:pPr lvl="1">
              <a:lnSpc>
                <a:spcPct val="115000"/>
              </a:lnSpc>
              <a:spcAft>
                <a:spcPts val="1200"/>
              </a:spcAft>
            </a:pPr>
            <a:r>
              <a:rPr lang="es-CO" sz="2000" dirty="0">
                <a:latin typeface="Calibri" panose="020F0502020204030204" pitchFamily="34" charset="0"/>
                <a:ea typeface="MS Mincho" panose="02020609040205080304" pitchFamily="49" charset="-128"/>
                <a:cs typeface="Times New Roman" panose="02020603050405020304" pitchFamily="18" charset="0"/>
              </a:rPr>
              <a:t>1984: ICOMOS evaluó la candidatura y el Comité del Patrimonio Mundial inscribió “Puerto, Fortalezas y Conjunto Monumental de Cartagena” en la Lista del Patrimonio Mundial.</a:t>
            </a:r>
          </a:p>
          <a:p>
            <a:pPr lvl="1">
              <a:lnSpc>
                <a:spcPct val="115000"/>
              </a:lnSpc>
              <a:spcAft>
                <a:spcPts val="800"/>
              </a:spcAft>
            </a:pP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es-CO" sz="2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 </a:t>
            </a: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9757575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B764731-6964-F8D4-FDFE-075AF901E15B}"/>
              </a:ext>
            </a:extLst>
          </p:cNvPr>
          <p:cNvSpPr txBox="1"/>
          <p:nvPr/>
        </p:nvSpPr>
        <p:spPr>
          <a:xfrm>
            <a:off x="1379765" y="927117"/>
            <a:ext cx="8218884" cy="7093480"/>
          </a:xfrm>
          <a:prstGeom prst="rect">
            <a:avLst/>
          </a:prstGeom>
          <a:noFill/>
        </p:spPr>
        <p:txBody>
          <a:bodyPr wrap="square">
            <a:spAutoFit/>
          </a:bodyPr>
          <a:lstStyle/>
          <a:p>
            <a:pPr algn="ctr">
              <a:lnSpc>
                <a:spcPct val="115000"/>
              </a:lnSpc>
              <a:spcBef>
                <a:spcPts val="1000"/>
              </a:spcBef>
              <a:spcAft>
                <a:spcPts val="1200"/>
              </a:spcAft>
              <a:buNone/>
            </a:pPr>
            <a:r>
              <a:rPr lang="es-CO" sz="2400" b="1" dirty="0">
                <a:effectLst/>
                <a:latin typeface="Calibri" panose="020F0502020204030204" pitchFamily="34" charset="0"/>
                <a:ea typeface="MS Gothic" panose="020B0609070205080204" pitchFamily="49" charset="-128"/>
                <a:cs typeface="Times New Roman" panose="02020603050405020304" pitchFamily="18" charset="0"/>
              </a:rPr>
              <a:t>Criterios  UNESCO</a:t>
            </a:r>
          </a:p>
          <a:p>
            <a:pPr>
              <a:lnSpc>
                <a:spcPct val="115000"/>
              </a:lnSpc>
              <a:spcAft>
                <a:spcPts val="1000"/>
              </a:spcAft>
              <a:buNone/>
            </a:pPr>
            <a:r>
              <a:rPr lang="es-CO" sz="2000" dirty="0">
                <a:effectLst/>
                <a:latin typeface="Calibri" panose="020F0502020204030204" pitchFamily="34" charset="0"/>
                <a:ea typeface="MS Mincho" panose="02020609040205080304" pitchFamily="49" charset="-128"/>
                <a:cs typeface="Times New Roman" panose="02020603050405020304" pitchFamily="18" charset="0"/>
              </a:rPr>
              <a:t>Cartagena fue reconocida por cumplir criterios culturales, especialmente por ser un ejemplo sobresaliente de un conjunto arquitectónico y militar representativo de una etapa de la historia, por su asociación con acontecimientos históricos de importancia universal y por conservar integridad y autenticidad en su sistema defensivo, puerto y ciudad histórica.</a:t>
            </a:r>
          </a:p>
          <a:p>
            <a:pPr>
              <a:lnSpc>
                <a:spcPct val="115000"/>
              </a:lnSpc>
              <a:spcAft>
                <a:spcPts val="1000"/>
              </a:spcAft>
            </a:pPr>
            <a:r>
              <a:rPr lang="es-CO" sz="2000" dirty="0"/>
              <a:t>A partir de la inscripción, la gestión del patrimonio evolucionó hacia un modelo integral conforme a los estándares de la UNESCO, con planes de manejo, seguimiento permanente y coordinación institucional.</a:t>
            </a:r>
          </a:p>
          <a:p>
            <a:pPr>
              <a:lnSpc>
                <a:spcPct val="115000"/>
              </a:lnSpc>
              <a:spcAft>
                <a:spcPts val="1000"/>
              </a:spcAft>
              <a:buNone/>
            </a:pPr>
            <a:endParaRPr lang="es-CO" dirty="0">
              <a:latin typeface="Calibri" panose="020F0502020204030204" pitchFamily="34" charset="0"/>
              <a:ea typeface="MS Mincho" panose="02020609040205080304" pitchFamily="49" charset="-128"/>
              <a:cs typeface="Times New Roman" panose="02020603050405020304" pitchFamily="18" charset="0"/>
            </a:endParaRPr>
          </a:p>
          <a:p>
            <a:pPr>
              <a:lnSpc>
                <a:spcPct val="115000"/>
              </a:lnSpc>
              <a:spcAft>
                <a:spcPts val="1000"/>
              </a:spcAft>
              <a:buNone/>
            </a:pPr>
            <a:endParaRPr lang="es-CO" sz="1800" dirty="0">
              <a:effectLst/>
              <a:latin typeface="Calibri" panose="020F0502020204030204" pitchFamily="34" charset="0"/>
              <a:ea typeface="MS Mincho" panose="02020609040205080304" pitchFamily="49" charset="-128"/>
              <a:cs typeface="Times New Roman" panose="02020603050405020304" pitchFamily="18" charset="0"/>
            </a:endParaRPr>
          </a:p>
          <a:p>
            <a:pPr>
              <a:lnSpc>
                <a:spcPct val="115000"/>
              </a:lnSpc>
              <a:spcAft>
                <a:spcPts val="1000"/>
              </a:spcAft>
              <a:buNone/>
            </a:pPr>
            <a:endParaRPr lang="es-CO" dirty="0">
              <a:latin typeface="Calibri" panose="020F0502020204030204" pitchFamily="34" charset="0"/>
              <a:ea typeface="MS Mincho" panose="02020609040205080304" pitchFamily="49" charset="-128"/>
              <a:cs typeface="Times New Roman" panose="02020603050405020304" pitchFamily="18" charset="0"/>
            </a:endParaRPr>
          </a:p>
          <a:p>
            <a:pPr>
              <a:lnSpc>
                <a:spcPct val="115000"/>
              </a:lnSpc>
              <a:spcAft>
                <a:spcPts val="1000"/>
              </a:spcAft>
              <a:buNone/>
            </a:pPr>
            <a:endParaRPr lang="es-CO" sz="1800" dirty="0">
              <a:effectLst/>
              <a:latin typeface="Calibri" panose="020F0502020204030204" pitchFamily="34" charset="0"/>
              <a:ea typeface="MS Mincho" panose="02020609040205080304" pitchFamily="49" charset="-128"/>
              <a:cs typeface="Times New Roman" panose="02020603050405020304" pitchFamily="18" charset="0"/>
            </a:endParaRPr>
          </a:p>
          <a:p>
            <a:pPr>
              <a:lnSpc>
                <a:spcPct val="115000"/>
              </a:lnSpc>
              <a:spcAft>
                <a:spcPts val="1000"/>
              </a:spcAft>
              <a:buNone/>
            </a:pPr>
            <a:endParaRPr lang="es-CO" dirty="0">
              <a:latin typeface="Calibri" panose="020F0502020204030204" pitchFamily="34" charset="0"/>
              <a:ea typeface="MS Mincho" panose="02020609040205080304" pitchFamily="49" charset="-128"/>
              <a:cs typeface="Times New Roman" panose="02020603050405020304" pitchFamily="18" charset="0"/>
            </a:endParaRPr>
          </a:p>
          <a:p>
            <a:pPr>
              <a:lnSpc>
                <a:spcPct val="115000"/>
              </a:lnSpc>
              <a:spcAft>
                <a:spcPts val="1000"/>
              </a:spcAft>
              <a:buNone/>
            </a:pPr>
            <a:endParaRPr lang="es-CO" sz="1800" dirty="0">
              <a:effectLst/>
              <a:latin typeface="Calibri" panose="020F0502020204030204" pitchFamily="34" charset="0"/>
              <a:ea typeface="MS Mincho" panose="02020609040205080304" pitchFamily="49" charset="-128"/>
              <a:cs typeface="Times New Roman" panose="02020603050405020304" pitchFamily="18" charset="0"/>
            </a:endParaRPr>
          </a:p>
          <a:p>
            <a:pPr>
              <a:lnSpc>
                <a:spcPct val="115000"/>
              </a:lnSpc>
              <a:spcAft>
                <a:spcPts val="1000"/>
              </a:spcAft>
              <a:buNone/>
            </a:pPr>
            <a:endParaRPr lang="es-CO" sz="1800" dirty="0">
              <a:effectLst/>
              <a:latin typeface="Calibri" panose="020F050202020403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0238098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10D8958-2528-DDB7-DB22-ADF931854361}"/>
              </a:ext>
            </a:extLst>
          </p:cNvPr>
          <p:cNvSpPr txBox="1"/>
          <p:nvPr/>
        </p:nvSpPr>
        <p:spPr>
          <a:xfrm>
            <a:off x="714375" y="557213"/>
            <a:ext cx="8447484" cy="2712794"/>
          </a:xfrm>
          <a:prstGeom prst="rect">
            <a:avLst/>
          </a:prstGeom>
          <a:noFill/>
        </p:spPr>
        <p:txBody>
          <a:bodyPr wrap="square">
            <a:spAutoFit/>
          </a:bodyPr>
          <a:lstStyle/>
          <a:p>
            <a:pPr algn="ctr">
              <a:lnSpc>
                <a:spcPct val="115000"/>
              </a:lnSpc>
              <a:spcBef>
                <a:spcPts val="1000"/>
              </a:spcBef>
              <a:buNone/>
            </a:pPr>
            <a:r>
              <a:rPr lang="es-CO" sz="2400" b="1" dirty="0">
                <a:effectLst/>
                <a:latin typeface="Calibri" panose="020F0502020204030204" pitchFamily="34" charset="0"/>
                <a:ea typeface="MS Gothic" panose="020B0609070205080204" pitchFamily="49" charset="-128"/>
                <a:cs typeface="Times New Roman" panose="02020603050405020304" pitchFamily="18" charset="0"/>
              </a:rPr>
              <a:t>Recomendaciones y compromisos</a:t>
            </a:r>
          </a:p>
          <a:p>
            <a:pPr>
              <a:lnSpc>
                <a:spcPct val="115000"/>
              </a:lnSpc>
              <a:spcAft>
                <a:spcPts val="1000"/>
              </a:spcAft>
              <a:buNone/>
            </a:pPr>
            <a:endParaRPr lang="es-CO" sz="1800" dirty="0">
              <a:effectLst/>
              <a:latin typeface="Calibri" panose="020F0502020204030204" pitchFamily="34" charset="0"/>
              <a:ea typeface="MS Mincho" panose="02020609040205080304" pitchFamily="49" charset="-128"/>
              <a:cs typeface="Times New Roman" panose="02020603050405020304" pitchFamily="18" charset="0"/>
            </a:endParaRPr>
          </a:p>
          <a:p>
            <a:pPr>
              <a:lnSpc>
                <a:spcPct val="115000"/>
              </a:lnSpc>
              <a:spcAft>
                <a:spcPts val="1000"/>
              </a:spcAft>
              <a:buNone/>
            </a:pPr>
            <a:r>
              <a:rPr lang="es-CO" sz="2000" dirty="0">
                <a:effectLst/>
                <a:latin typeface="Calibri" panose="020F0502020204030204" pitchFamily="34" charset="0"/>
                <a:ea typeface="MS Mincho" panose="02020609040205080304" pitchFamily="49" charset="-128"/>
                <a:cs typeface="Times New Roman" panose="02020603050405020304" pitchFamily="18" charset="0"/>
              </a:rPr>
              <a:t>La inscripción implicó compromisos permanentes: conservación continua del sistema fortificado; protección jurídica; control del desarrollo urbano y del impacto visual; gestión coordinada entre instituciones; monitoreo periódico del estado de conservación; y promoción de un turismo sostenible compatible con el Valor Universal Excepcional del sitio.</a:t>
            </a:r>
          </a:p>
        </p:txBody>
      </p:sp>
    </p:spTree>
    <p:extLst>
      <p:ext uri="{BB962C8B-B14F-4D97-AF65-F5344CB8AC3E}">
        <p14:creationId xmlns:p14="http://schemas.microsoft.com/office/powerpoint/2010/main" val="28668980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9EC1123-E669-7E04-339B-A5C33C8AA3C6}"/>
              </a:ext>
            </a:extLst>
          </p:cNvPr>
          <p:cNvSpPr txBox="1"/>
          <p:nvPr/>
        </p:nvSpPr>
        <p:spPr>
          <a:xfrm>
            <a:off x="1303773" y="3046408"/>
            <a:ext cx="6104372" cy="3870803"/>
          </a:xfrm>
          <a:prstGeom prst="rect">
            <a:avLst/>
          </a:prstGeom>
          <a:noFill/>
        </p:spPr>
        <p:txBody>
          <a:bodyPr wrap="square">
            <a:spAutoFit/>
          </a:bodyPr>
          <a:lstStyle/>
          <a:p>
            <a:pPr>
              <a:lnSpc>
                <a:spcPct val="115000"/>
              </a:lnSpc>
              <a:spcAft>
                <a:spcPts val="1000"/>
              </a:spcAft>
              <a:buNone/>
            </a:pPr>
            <a:r>
              <a:rPr lang="en-US" sz="1100" dirty="0">
                <a:effectLst/>
                <a:latin typeface="Cambria" panose="02040503050406030204" pitchFamily="18" charset="0"/>
                <a:ea typeface="MS Mincho" panose="02020609040205080304" pitchFamily="49" charset="-128"/>
                <a:cs typeface="Times New Roman" panose="02020603050405020304" pitchFamily="18" charset="0"/>
              </a:rPr>
              <a:t>¿</a:t>
            </a:r>
            <a:r>
              <a:rPr lang="en-US" sz="2000" b="1" dirty="0">
                <a:effectLst/>
                <a:latin typeface="Aptos" panose="020B0004020202020204" pitchFamily="34" charset="0"/>
                <a:ea typeface="MS Mincho" panose="02020609040205080304" pitchFamily="49" charset="-128"/>
                <a:cs typeface="Times New Roman" panose="02020603050405020304" pitchFamily="18" charset="0"/>
              </a:rPr>
              <a:t>Son </a:t>
            </a:r>
            <a:r>
              <a:rPr lang="en-US" sz="2000" b="1" dirty="0" err="1">
                <a:effectLst/>
                <a:latin typeface="Aptos" panose="020B0004020202020204" pitchFamily="34" charset="0"/>
                <a:ea typeface="MS Mincho" panose="02020609040205080304" pitchFamily="49" charset="-128"/>
                <a:cs typeface="Times New Roman" panose="02020603050405020304" pitchFamily="18" charset="0"/>
              </a:rPr>
              <a:t>los</a:t>
            </a:r>
            <a:r>
              <a:rPr lang="en-US" sz="2000" b="1" dirty="0">
                <a:effectLst/>
                <a:latin typeface="Aptos" panose="020B0004020202020204" pitchFamily="34" charset="0"/>
                <a:ea typeface="MS Mincho" panose="02020609040205080304" pitchFamily="49" charset="-128"/>
                <a:cs typeface="Times New Roman" panose="02020603050405020304" pitchFamily="18" charset="0"/>
              </a:rPr>
              <a:t> PEMP la solución?</a:t>
            </a:r>
            <a:endParaRPr lang="es-CO" sz="2000" b="1" dirty="0">
              <a:effectLst/>
              <a:latin typeface="Aptos" panose="020B0004020202020204" pitchFamily="34" charset="0"/>
              <a:ea typeface="MS Mincho" panose="02020609040205080304" pitchFamily="49" charset="-128"/>
              <a:cs typeface="Times New Roman" panose="02020603050405020304" pitchFamily="18" charset="0"/>
            </a:endParaRPr>
          </a:p>
          <a:p>
            <a:pPr>
              <a:lnSpc>
                <a:spcPct val="115000"/>
              </a:lnSpc>
              <a:spcAft>
                <a:spcPts val="1000"/>
              </a:spcAft>
              <a:buNone/>
            </a:pPr>
            <a:r>
              <a:rPr lang="en-US" sz="2000" dirty="0">
                <a:effectLst/>
                <a:latin typeface="Aptos" panose="020B0004020202020204" pitchFamily="34" charset="0"/>
                <a:ea typeface="MS Mincho" panose="02020609040205080304" pitchFamily="49" charset="-128"/>
                <a:cs typeface="Times New Roman" panose="02020603050405020304" pitchFamily="18" charset="0"/>
              </a:rPr>
              <a:t>En Colombia,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los</a:t>
            </a:r>
            <a:r>
              <a:rPr lang="en-US" sz="2000" dirty="0">
                <a:effectLst/>
                <a:latin typeface="Aptos" panose="020B0004020202020204" pitchFamily="34" charset="0"/>
                <a:ea typeface="MS Mincho" panose="02020609040205080304" pitchFamily="49" charset="-128"/>
                <a:cs typeface="Times New Roman" panose="02020603050405020304" pitchFamily="18" charset="0"/>
              </a:rPr>
              <a:t> Planes Especiales de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Manejo</a:t>
            </a:r>
            <a:r>
              <a:rPr lang="en-US" sz="2000" dirty="0">
                <a:effectLst/>
                <a:latin typeface="Aptos" panose="020B0004020202020204" pitchFamily="34" charset="0"/>
                <a:ea typeface="MS Mincho" panose="02020609040205080304" pitchFamily="49" charset="-128"/>
                <a:cs typeface="Times New Roman" panose="02020603050405020304" pitchFamily="18" charset="0"/>
              </a:rPr>
              <a:t>  y Protección (PEMP) nacieron para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superar</a:t>
            </a:r>
            <a:r>
              <a:rPr lang="en-US" sz="2000" dirty="0">
                <a:effectLst/>
                <a:latin typeface="Aptos" panose="020B0004020202020204" pitchFamily="34" charset="0"/>
                <a:ea typeface="MS Mincho" panose="02020609040205080304" pitchFamily="49" charset="-128"/>
                <a:cs typeface="Times New Roman" panose="02020603050405020304" pitchFamily="18" charset="0"/>
              </a:rPr>
              <a:t> la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protección</a:t>
            </a:r>
            <a:r>
              <a:rPr lang="en-US" sz="2000" dirty="0">
                <a:effectLst/>
                <a:latin typeface="Aptos" panose="020B0004020202020204" pitchFamily="34" charset="0"/>
                <a:ea typeface="MS Mincho" panose="02020609040205080304" pitchFamily="49" charset="-128"/>
                <a:cs typeface="Times New Roman" panose="02020603050405020304" pitchFamily="18" charset="0"/>
              </a:rPr>
              <a:t>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aislada</a:t>
            </a:r>
            <a:r>
              <a:rPr lang="en-US" sz="2000" dirty="0">
                <a:effectLst/>
                <a:latin typeface="Aptos" panose="020B0004020202020204" pitchFamily="34" charset="0"/>
                <a:ea typeface="MS Mincho" panose="02020609040205080304" pitchFamily="49" charset="-128"/>
                <a:cs typeface="Times New Roman" panose="02020603050405020304" pitchFamily="18" charset="0"/>
              </a:rPr>
              <a:t> de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los</a:t>
            </a:r>
            <a:r>
              <a:rPr lang="en-US" sz="2000" dirty="0">
                <a:effectLst/>
                <a:latin typeface="Aptos" panose="020B0004020202020204" pitchFamily="34" charset="0"/>
                <a:ea typeface="MS Mincho" panose="02020609040205080304" pitchFamily="49" charset="-128"/>
                <a:cs typeface="Times New Roman" panose="02020603050405020304" pitchFamily="18" charset="0"/>
              </a:rPr>
              <a:t>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bienes</a:t>
            </a:r>
            <a:r>
              <a:rPr lang="en-US" sz="2000" dirty="0">
                <a:effectLst/>
                <a:latin typeface="Aptos" panose="020B0004020202020204" pitchFamily="34" charset="0"/>
                <a:ea typeface="MS Mincho" panose="02020609040205080304" pitchFamily="49" charset="-128"/>
                <a:cs typeface="Times New Roman" panose="02020603050405020304" pitchFamily="18" charset="0"/>
              </a:rPr>
              <a:t>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patrimoniales</a:t>
            </a:r>
            <a:r>
              <a:rPr lang="en-US" sz="2000" dirty="0">
                <a:effectLst/>
                <a:latin typeface="Aptos" panose="020B0004020202020204" pitchFamily="34" charset="0"/>
                <a:ea typeface="MS Mincho" panose="02020609040205080304" pitchFamily="49" charset="-128"/>
                <a:cs typeface="Times New Roman" panose="02020603050405020304" pitchFamily="18" charset="0"/>
              </a:rPr>
              <a:t>. Sin embargo, el PEMP es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una</a:t>
            </a:r>
            <a:r>
              <a:rPr lang="en-US" sz="2000" dirty="0">
                <a:effectLst/>
                <a:latin typeface="Aptos" panose="020B0004020202020204" pitchFamily="34" charset="0"/>
                <a:ea typeface="MS Mincho" panose="02020609040205080304" pitchFamily="49" charset="-128"/>
                <a:cs typeface="Times New Roman" panose="02020603050405020304" pitchFamily="18" charset="0"/>
              </a:rPr>
              <a:t>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herramienta</a:t>
            </a:r>
            <a:r>
              <a:rPr lang="en-US" sz="2000" dirty="0">
                <a:effectLst/>
                <a:latin typeface="Aptos" panose="020B0004020202020204" pitchFamily="34" charset="0"/>
                <a:ea typeface="MS Mincho" panose="02020609040205080304" pitchFamily="49" charset="-128"/>
                <a:cs typeface="Times New Roman" panose="02020603050405020304" pitchFamily="18" charset="0"/>
              </a:rPr>
              <a:t>, no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una</a:t>
            </a:r>
            <a:r>
              <a:rPr lang="en-US" sz="2000" dirty="0">
                <a:effectLst/>
                <a:latin typeface="Aptos" panose="020B0004020202020204" pitchFamily="34" charset="0"/>
                <a:ea typeface="MS Mincho" panose="02020609040205080304" pitchFamily="49" charset="-128"/>
                <a:cs typeface="Times New Roman" panose="02020603050405020304" pitchFamily="18" charset="0"/>
              </a:rPr>
              <a:t> solución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automática</a:t>
            </a:r>
            <a:r>
              <a:rPr lang="en-US" sz="2000" dirty="0">
                <a:effectLst/>
                <a:latin typeface="Aptos" panose="020B0004020202020204" pitchFamily="34" charset="0"/>
                <a:ea typeface="MS Mincho" panose="02020609040205080304" pitchFamily="49" charset="-128"/>
                <a:cs typeface="Times New Roman" panose="02020603050405020304" pitchFamily="18" charset="0"/>
              </a:rPr>
              <a:t>.</a:t>
            </a:r>
            <a:endParaRPr lang="es-CO" sz="2000" dirty="0">
              <a:effectLst/>
              <a:latin typeface="Aptos" panose="020B0004020202020204" pitchFamily="34" charset="0"/>
              <a:ea typeface="MS Mincho" panose="02020609040205080304" pitchFamily="49" charset="-128"/>
              <a:cs typeface="Times New Roman" panose="02020603050405020304" pitchFamily="18" charset="0"/>
            </a:endParaRPr>
          </a:p>
          <a:p>
            <a:pPr>
              <a:lnSpc>
                <a:spcPct val="115000"/>
              </a:lnSpc>
              <a:spcAft>
                <a:spcPts val="1000"/>
              </a:spcAft>
              <a:buNone/>
            </a:pPr>
            <a:r>
              <a:rPr lang="en-US" sz="2000" dirty="0">
                <a:effectLst/>
                <a:latin typeface="Aptos" panose="020B0004020202020204" pitchFamily="34" charset="0"/>
                <a:ea typeface="MS Mincho" panose="02020609040205080304" pitchFamily="49" charset="-128"/>
                <a:cs typeface="Times New Roman" panose="02020603050405020304" pitchFamily="18" charset="0"/>
              </a:rPr>
              <a:t>Un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buen</a:t>
            </a:r>
            <a:r>
              <a:rPr lang="en-US" sz="2000" dirty="0">
                <a:effectLst/>
                <a:latin typeface="Aptos" panose="020B0004020202020204" pitchFamily="34" charset="0"/>
                <a:ea typeface="MS Mincho" panose="02020609040205080304" pitchFamily="49" charset="-128"/>
                <a:cs typeface="Times New Roman" panose="02020603050405020304" pitchFamily="18" charset="0"/>
              </a:rPr>
              <a:t> PEMP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debería</a:t>
            </a:r>
            <a:r>
              <a:rPr lang="en-US" sz="2000" dirty="0">
                <a:effectLst/>
                <a:latin typeface="Aptos" panose="020B0004020202020204" pitchFamily="34" charset="0"/>
                <a:ea typeface="MS Mincho" panose="02020609040205080304" pitchFamily="49" charset="-128"/>
                <a:cs typeface="Times New Roman" panose="02020603050405020304" pitchFamily="18" charset="0"/>
              </a:rPr>
              <a:t>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integrar</a:t>
            </a:r>
            <a:r>
              <a:rPr lang="en-US" sz="2000" dirty="0">
                <a:effectLst/>
                <a:latin typeface="Aptos" panose="020B0004020202020204" pitchFamily="34" charset="0"/>
                <a:ea typeface="MS Mincho" panose="02020609040205080304" pitchFamily="49" charset="-128"/>
                <a:cs typeface="Times New Roman" panose="02020603050405020304" pitchFamily="18" charset="0"/>
              </a:rPr>
              <a:t>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conservación</a:t>
            </a:r>
            <a:r>
              <a:rPr lang="en-US" sz="2000" dirty="0">
                <a:effectLst/>
                <a:latin typeface="Aptos" panose="020B0004020202020204" pitchFamily="34" charset="0"/>
                <a:ea typeface="MS Mincho" panose="02020609040205080304" pitchFamily="49" charset="-128"/>
                <a:cs typeface="Times New Roman" panose="02020603050405020304" pitchFamily="18" charset="0"/>
              </a:rPr>
              <a:t>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física</a:t>
            </a:r>
            <a:r>
              <a:rPr lang="en-US" sz="2000" dirty="0">
                <a:effectLst/>
                <a:latin typeface="Aptos" panose="020B0004020202020204" pitchFamily="34" charset="0"/>
                <a:ea typeface="MS Mincho" panose="02020609040205080304" pitchFamily="49" charset="-128"/>
                <a:cs typeface="Times New Roman" panose="02020603050405020304" pitchFamily="18" charset="0"/>
              </a:rPr>
              <a:t>,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gestión</a:t>
            </a:r>
            <a:r>
              <a:rPr lang="en-US" sz="2000" dirty="0">
                <a:effectLst/>
                <a:latin typeface="Aptos" panose="020B0004020202020204" pitchFamily="34" charset="0"/>
                <a:ea typeface="MS Mincho" panose="02020609040205080304" pitchFamily="49" charset="-128"/>
                <a:cs typeface="Times New Roman" panose="02020603050405020304" pitchFamily="18" charset="0"/>
              </a:rPr>
              <a:t>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urbana</a:t>
            </a:r>
            <a:r>
              <a:rPr lang="en-US" sz="2000" dirty="0">
                <a:effectLst/>
                <a:latin typeface="Aptos" panose="020B0004020202020204" pitchFamily="34" charset="0"/>
                <a:ea typeface="MS Mincho" panose="02020609040205080304" pitchFamily="49" charset="-128"/>
                <a:cs typeface="Times New Roman" panose="02020603050405020304" pitchFamily="18" charset="0"/>
              </a:rPr>
              <a:t>,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uso</a:t>
            </a:r>
            <a:r>
              <a:rPr lang="en-US" sz="2000" dirty="0">
                <a:effectLst/>
                <a:latin typeface="Aptos" panose="020B0004020202020204" pitchFamily="34" charset="0"/>
                <a:ea typeface="MS Mincho" panose="02020609040205080304" pitchFamily="49" charset="-128"/>
                <a:cs typeface="Times New Roman" panose="02020603050405020304" pitchFamily="18" charset="0"/>
              </a:rPr>
              <a:t> social, turismo,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movilidad</a:t>
            </a:r>
            <a:r>
              <a:rPr lang="en-US" sz="2000" dirty="0">
                <a:effectLst/>
                <a:latin typeface="Aptos" panose="020B0004020202020204" pitchFamily="34" charset="0"/>
                <a:ea typeface="MS Mincho" panose="02020609040205080304" pitchFamily="49" charset="-128"/>
                <a:cs typeface="Times New Roman" panose="02020603050405020304" pitchFamily="18" charset="0"/>
              </a:rPr>
              <a:t>,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espacio</a:t>
            </a:r>
            <a:r>
              <a:rPr lang="en-US" sz="2000" dirty="0">
                <a:effectLst/>
                <a:latin typeface="Aptos" panose="020B0004020202020204" pitchFamily="34" charset="0"/>
                <a:ea typeface="MS Mincho" panose="02020609040205080304" pitchFamily="49" charset="-128"/>
                <a:cs typeface="Times New Roman" panose="02020603050405020304" pitchFamily="18" charset="0"/>
              </a:rPr>
              <a:t>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público</a:t>
            </a:r>
            <a:r>
              <a:rPr lang="en-US" sz="2000" dirty="0">
                <a:effectLst/>
                <a:latin typeface="Aptos" panose="020B0004020202020204" pitchFamily="34" charset="0"/>
                <a:ea typeface="MS Mincho" panose="02020609040205080304" pitchFamily="49" charset="-128"/>
                <a:cs typeface="Times New Roman" panose="02020603050405020304" pitchFamily="18" charset="0"/>
              </a:rPr>
              <a:t>,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riesgos</a:t>
            </a:r>
            <a:r>
              <a:rPr lang="en-US" sz="2000" dirty="0">
                <a:effectLst/>
                <a:latin typeface="Aptos" panose="020B0004020202020204" pitchFamily="34" charset="0"/>
                <a:ea typeface="MS Mincho" panose="02020609040205080304" pitchFamily="49" charset="-128"/>
                <a:cs typeface="Times New Roman" panose="02020603050405020304" pitchFamily="18" charset="0"/>
              </a:rPr>
              <a:t>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ambientales</a:t>
            </a:r>
            <a:r>
              <a:rPr lang="en-US" sz="2000" dirty="0">
                <a:effectLst/>
                <a:latin typeface="Aptos" panose="020B0004020202020204" pitchFamily="34" charset="0"/>
                <a:ea typeface="MS Mincho" panose="02020609040205080304" pitchFamily="49" charset="-128"/>
                <a:cs typeface="Times New Roman" panose="02020603050405020304" pitchFamily="18" charset="0"/>
              </a:rPr>
              <a:t>,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participación</a:t>
            </a:r>
            <a:r>
              <a:rPr lang="en-US" sz="2000" dirty="0">
                <a:effectLst/>
                <a:latin typeface="Aptos" panose="020B0004020202020204" pitchFamily="34" charset="0"/>
                <a:ea typeface="MS Mincho" panose="02020609040205080304" pitchFamily="49" charset="-128"/>
                <a:cs typeface="Times New Roman" panose="02020603050405020304" pitchFamily="18" charset="0"/>
              </a:rPr>
              <a:t>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ciudadana</a:t>
            </a:r>
            <a:r>
              <a:rPr lang="en-US" sz="2000" dirty="0">
                <a:effectLst/>
                <a:latin typeface="Aptos" panose="020B0004020202020204" pitchFamily="34" charset="0"/>
                <a:ea typeface="MS Mincho" panose="02020609040205080304" pitchFamily="49" charset="-128"/>
                <a:cs typeface="Times New Roman" panose="02020603050405020304" pitchFamily="18" charset="0"/>
              </a:rPr>
              <a:t> y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sostenibilidad</a:t>
            </a:r>
            <a:r>
              <a:rPr lang="en-US" sz="2000" dirty="0">
                <a:effectLst/>
                <a:latin typeface="Aptos" panose="020B0004020202020204" pitchFamily="34" charset="0"/>
                <a:ea typeface="MS Mincho" panose="02020609040205080304" pitchFamily="49" charset="-128"/>
                <a:cs typeface="Times New Roman" panose="02020603050405020304" pitchFamily="18" charset="0"/>
              </a:rPr>
              <a:t>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económica</a:t>
            </a:r>
            <a:r>
              <a:rPr lang="en-US" sz="2000" dirty="0">
                <a:effectLst/>
                <a:latin typeface="Aptos" panose="020B0004020202020204" pitchFamily="34" charset="0"/>
                <a:ea typeface="MS Mincho" panose="02020609040205080304" pitchFamily="49" charset="-128"/>
                <a:cs typeface="Times New Roman" panose="02020603050405020304" pitchFamily="18" charset="0"/>
              </a:rPr>
              <a:t>.</a:t>
            </a:r>
            <a:endParaRPr lang="es-CO" sz="2000" dirty="0">
              <a:effectLst/>
              <a:latin typeface="Aptos" panose="020B0004020202020204" pitchFamily="34" charset="0"/>
              <a:ea typeface="MS Mincho" panose="02020609040205080304" pitchFamily="49" charset="-128"/>
              <a:cs typeface="Times New Roman" panose="02020603050405020304" pitchFamily="18" charset="0"/>
            </a:endParaRPr>
          </a:p>
        </p:txBody>
      </p:sp>
      <p:sp>
        <p:nvSpPr>
          <p:cNvPr id="6" name="CuadroTexto 5">
            <a:extLst>
              <a:ext uri="{FF2B5EF4-FFF2-40B4-BE49-F238E27FC236}">
                <a16:creationId xmlns:a16="http://schemas.microsoft.com/office/drawing/2014/main" id="{57FDC0E2-F364-397F-3DDB-87968D49DE19}"/>
              </a:ext>
            </a:extLst>
          </p:cNvPr>
          <p:cNvSpPr txBox="1"/>
          <p:nvPr/>
        </p:nvSpPr>
        <p:spPr>
          <a:xfrm>
            <a:off x="1303773" y="37911"/>
            <a:ext cx="7619161" cy="2808974"/>
          </a:xfrm>
          <a:prstGeom prst="rect">
            <a:avLst/>
          </a:prstGeom>
          <a:noFill/>
        </p:spPr>
        <p:txBody>
          <a:bodyPr wrap="square">
            <a:spAutoFit/>
          </a:bodyPr>
          <a:lstStyle/>
          <a:p>
            <a:pPr>
              <a:lnSpc>
                <a:spcPct val="115000"/>
              </a:lnSpc>
              <a:spcAft>
                <a:spcPts val="1000"/>
              </a:spcAft>
              <a:buNone/>
            </a:pPr>
            <a:endParaRPr lang="en-US" sz="2000" dirty="0">
              <a:effectLst/>
              <a:latin typeface="Aptos" panose="020B0004020202020204" pitchFamily="34" charset="0"/>
              <a:ea typeface="MS Mincho" panose="02020609040205080304" pitchFamily="49" charset="-128"/>
              <a:cs typeface="Times New Roman" panose="02020603050405020304" pitchFamily="18" charset="0"/>
            </a:endParaRPr>
          </a:p>
          <a:p>
            <a:pPr>
              <a:lnSpc>
                <a:spcPct val="115000"/>
              </a:lnSpc>
              <a:spcAft>
                <a:spcPts val="1000"/>
              </a:spcAft>
              <a:buNone/>
            </a:pPr>
            <a:r>
              <a:rPr lang="en-US" sz="2000" b="1" dirty="0">
                <a:effectLst/>
                <a:latin typeface="Aptos" panose="020B0004020202020204" pitchFamily="34" charset="0"/>
                <a:ea typeface="MS Mincho" panose="02020609040205080304" pitchFamily="49" charset="-128"/>
                <a:cs typeface="Times New Roman" panose="02020603050405020304" pitchFamily="18" charset="0"/>
              </a:rPr>
              <a:t>La Gestion Integral del Patrimonio  Cultural </a:t>
            </a:r>
          </a:p>
          <a:p>
            <a:pPr>
              <a:lnSpc>
                <a:spcPct val="115000"/>
              </a:lnSpc>
              <a:spcAft>
                <a:spcPts val="1000"/>
              </a:spcAft>
              <a:buNone/>
            </a:pPr>
            <a:r>
              <a:rPr lang="en-US" sz="2000" dirty="0">
                <a:effectLst/>
                <a:latin typeface="Aptos" panose="020B0004020202020204" pitchFamily="34" charset="0"/>
                <a:ea typeface="MS Mincho" panose="02020609040205080304" pitchFamily="49" charset="-128"/>
                <a:cs typeface="Times New Roman" panose="02020603050405020304" pitchFamily="18" charset="0"/>
              </a:rPr>
              <a:t>la gestion  del patrimonio cultural no consiste únicamente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en</a:t>
            </a:r>
            <a:r>
              <a:rPr lang="en-US" sz="2000" dirty="0">
                <a:effectLst/>
                <a:latin typeface="Aptos" panose="020B0004020202020204" pitchFamily="34" charset="0"/>
                <a:ea typeface="MS Mincho" panose="02020609040205080304" pitchFamily="49" charset="-128"/>
                <a:cs typeface="Times New Roman" panose="02020603050405020304" pitchFamily="18" charset="0"/>
              </a:rPr>
              <a:t> conservar edificios antiguos o monumentos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históricos</a:t>
            </a:r>
            <a:r>
              <a:rPr lang="en-US" sz="2000" dirty="0">
                <a:effectLst/>
                <a:latin typeface="Aptos" panose="020B0004020202020204" pitchFamily="34" charset="0"/>
                <a:ea typeface="MS Mincho" panose="02020609040205080304" pitchFamily="49" charset="-128"/>
                <a:cs typeface="Times New Roman" panose="02020603050405020304" pitchFamily="18" charset="0"/>
              </a:rPr>
              <a:t>. El patrimonio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debe</a:t>
            </a:r>
            <a:r>
              <a:rPr lang="en-US" sz="2000" dirty="0">
                <a:effectLst/>
                <a:latin typeface="Aptos" panose="020B0004020202020204" pitchFamily="34" charset="0"/>
                <a:ea typeface="MS Mincho" panose="02020609040205080304" pitchFamily="49" charset="-128"/>
                <a:cs typeface="Times New Roman" panose="02020603050405020304" pitchFamily="18" charset="0"/>
              </a:rPr>
              <a:t>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entenderse</a:t>
            </a:r>
            <a:r>
              <a:rPr lang="en-US" sz="2000" dirty="0">
                <a:effectLst/>
                <a:latin typeface="Aptos" panose="020B0004020202020204" pitchFamily="34" charset="0"/>
                <a:ea typeface="MS Mincho" panose="02020609040205080304" pitchFamily="49" charset="-128"/>
                <a:cs typeface="Times New Roman" panose="02020603050405020304" pitchFamily="18" charset="0"/>
              </a:rPr>
              <a:t> como un sistema vivo,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ligado</a:t>
            </a:r>
            <a:r>
              <a:rPr lang="en-US" sz="2000" dirty="0">
                <a:effectLst/>
                <a:latin typeface="Aptos" panose="020B0004020202020204" pitchFamily="34" charset="0"/>
                <a:ea typeface="MS Mincho" panose="02020609040205080304" pitchFamily="49" charset="-128"/>
                <a:cs typeface="Times New Roman" panose="02020603050405020304" pitchFamily="18" charset="0"/>
              </a:rPr>
              <a:t> a las comunidades, la identidad cultural, el desarrollo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sostenible</a:t>
            </a:r>
            <a:r>
              <a:rPr lang="en-US" sz="2000" dirty="0">
                <a:effectLst/>
                <a:latin typeface="Aptos" panose="020B0004020202020204" pitchFamily="34" charset="0"/>
                <a:ea typeface="MS Mincho" panose="02020609040205080304" pitchFamily="49" charset="-128"/>
                <a:cs typeface="Times New Roman" panose="02020603050405020304" pitchFamily="18" charset="0"/>
              </a:rPr>
              <a:t> y la memoria </a:t>
            </a:r>
            <a:r>
              <a:rPr lang="en-US" sz="2000" dirty="0" err="1">
                <a:effectLst/>
                <a:latin typeface="Aptos" panose="020B0004020202020204" pitchFamily="34" charset="0"/>
                <a:ea typeface="MS Mincho" panose="02020609040205080304" pitchFamily="49" charset="-128"/>
                <a:cs typeface="Times New Roman" panose="02020603050405020304" pitchFamily="18" charset="0"/>
              </a:rPr>
              <a:t>colectiva</a:t>
            </a:r>
            <a:r>
              <a:rPr lang="en-US" sz="2000" dirty="0">
                <a:effectLst/>
                <a:latin typeface="Aptos" panose="020B0004020202020204" pitchFamily="34" charset="0"/>
                <a:ea typeface="MS Mincho" panose="02020609040205080304" pitchFamily="49" charset="-128"/>
                <a:cs typeface="Times New Roman" panose="02020603050405020304" pitchFamily="18" charset="0"/>
              </a:rPr>
              <a:t>.</a:t>
            </a:r>
          </a:p>
        </p:txBody>
      </p:sp>
    </p:spTree>
    <p:extLst>
      <p:ext uri="{BB962C8B-B14F-4D97-AF65-F5344CB8AC3E}">
        <p14:creationId xmlns:p14="http://schemas.microsoft.com/office/powerpoint/2010/main" val="8467996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2BFE82DD-2BD2-4090-AB25-371DEEFB6C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2" name="Straight Connector 11">
              <a:extLst>
                <a:ext uri="{FF2B5EF4-FFF2-40B4-BE49-F238E27FC236}">
                  <a16:creationId xmlns:a16="http://schemas.microsoft.com/office/drawing/2014/main" id="{CB73BFA1-FC61-425A-84A1-4761C156C43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6FD1D45B-3A4F-4DAC-A585-3235AE1263F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4136EFF2-D71E-4DC8-86E2-364203BE5E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15" name="Rectangle 25">
              <a:extLst>
                <a:ext uri="{FF2B5EF4-FFF2-40B4-BE49-F238E27FC236}">
                  <a16:creationId xmlns:a16="http://schemas.microsoft.com/office/drawing/2014/main" id="{9358896D-DBC1-4EA4-88A0-A826BED41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16" name="Isosceles Triangle 15">
              <a:extLst>
                <a:ext uri="{FF2B5EF4-FFF2-40B4-BE49-F238E27FC236}">
                  <a16:creationId xmlns:a16="http://schemas.microsoft.com/office/drawing/2014/main" id="{5D23D5D6-DC69-43D4-98FB-57CF19784B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17" name="Rectangle 27">
              <a:extLst>
                <a:ext uri="{FF2B5EF4-FFF2-40B4-BE49-F238E27FC236}">
                  <a16:creationId xmlns:a16="http://schemas.microsoft.com/office/drawing/2014/main" id="{8D5D5058-317F-40AB-9EB3-40C2D5FD6E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18" name="Rectangle 28">
              <a:extLst>
                <a:ext uri="{FF2B5EF4-FFF2-40B4-BE49-F238E27FC236}">
                  <a16:creationId xmlns:a16="http://schemas.microsoft.com/office/drawing/2014/main" id="{7E3EF343-E091-452A-99B0-1A096E896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19" name="Rectangle 29">
              <a:extLst>
                <a:ext uri="{FF2B5EF4-FFF2-40B4-BE49-F238E27FC236}">
                  <a16:creationId xmlns:a16="http://schemas.microsoft.com/office/drawing/2014/main" id="{EE99F000-CFF8-47D6-8A67-0DEADA7ED2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20" name="Isosceles Triangle 19">
              <a:extLst>
                <a:ext uri="{FF2B5EF4-FFF2-40B4-BE49-F238E27FC236}">
                  <a16:creationId xmlns:a16="http://schemas.microsoft.com/office/drawing/2014/main" id="{98B6774B-A958-4387-BEE0-9E41613122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21" name="Isosceles Triangle 20">
              <a:extLst>
                <a:ext uri="{FF2B5EF4-FFF2-40B4-BE49-F238E27FC236}">
                  <a16:creationId xmlns:a16="http://schemas.microsoft.com/office/drawing/2014/main" id="{DA31937E-FB68-447A-BAF9-27031187D9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grpSp>
      <p:sp>
        <p:nvSpPr>
          <p:cNvPr id="3" name="CuadroTexto 2">
            <a:extLst>
              <a:ext uri="{FF2B5EF4-FFF2-40B4-BE49-F238E27FC236}">
                <a16:creationId xmlns:a16="http://schemas.microsoft.com/office/drawing/2014/main" id="{52249A87-30F0-1B21-2066-157758F2B201}"/>
              </a:ext>
            </a:extLst>
          </p:cNvPr>
          <p:cNvSpPr txBox="1"/>
          <p:nvPr/>
        </p:nvSpPr>
        <p:spPr>
          <a:xfrm>
            <a:off x="609601" y="4385066"/>
            <a:ext cx="10923638" cy="1317643"/>
          </a:xfrm>
          <a:prstGeom prst="rect">
            <a:avLst/>
          </a:prstGeom>
        </p:spPr>
        <p:txBody>
          <a:bodyPr vert="horz" lIns="91440" tIns="45720" rIns="91440" bIns="45720" rtlCol="0" anchor="b">
            <a:normAutofit/>
          </a:bodyPr>
          <a:lstStyle/>
          <a:p>
            <a:pPr>
              <a:lnSpc>
                <a:spcPct val="90000"/>
              </a:lnSpc>
              <a:spcBef>
                <a:spcPct val="0"/>
              </a:spcBef>
              <a:spcAft>
                <a:spcPts val="1000"/>
              </a:spcAft>
            </a:pPr>
            <a:r>
              <a:rPr lang="en-US" sz="2600" dirty="0">
                <a:effectLst/>
                <a:latin typeface="+mj-lt"/>
                <a:ea typeface="+mj-ea"/>
                <a:cs typeface="+mj-cs"/>
              </a:rPr>
              <a:t>Más </a:t>
            </a:r>
            <a:r>
              <a:rPr lang="en-US" sz="2600" dirty="0" err="1">
                <a:effectLst/>
                <a:latin typeface="+mj-lt"/>
                <a:ea typeface="+mj-ea"/>
                <a:cs typeface="+mj-cs"/>
              </a:rPr>
              <a:t>que</a:t>
            </a:r>
            <a:r>
              <a:rPr lang="en-US" sz="2600" dirty="0">
                <a:effectLst/>
                <a:latin typeface="+mj-lt"/>
                <a:ea typeface="+mj-ea"/>
                <a:cs typeface="+mj-cs"/>
              </a:rPr>
              <a:t> </a:t>
            </a:r>
            <a:r>
              <a:rPr lang="en-US" sz="2600" dirty="0" err="1">
                <a:effectLst/>
                <a:latin typeface="+mj-lt"/>
                <a:ea typeface="+mj-ea"/>
                <a:cs typeface="+mj-cs"/>
              </a:rPr>
              <a:t>preguntarnos</a:t>
            </a:r>
            <a:r>
              <a:rPr lang="en-US" sz="2600" dirty="0">
                <a:effectLst/>
                <a:latin typeface="+mj-lt"/>
                <a:ea typeface="+mj-ea"/>
                <a:cs typeface="+mj-cs"/>
              </a:rPr>
              <a:t> </a:t>
            </a:r>
            <a:r>
              <a:rPr lang="en-US" sz="2600" dirty="0" err="1">
                <a:effectLst/>
                <a:latin typeface="+mj-lt"/>
                <a:ea typeface="+mj-ea"/>
                <a:cs typeface="+mj-cs"/>
              </a:rPr>
              <a:t>si</a:t>
            </a:r>
            <a:r>
              <a:rPr lang="en-US" sz="2600" dirty="0">
                <a:effectLst/>
                <a:latin typeface="+mj-lt"/>
                <a:ea typeface="+mj-ea"/>
                <a:cs typeface="+mj-cs"/>
              </a:rPr>
              <a:t> Cartagena </a:t>
            </a:r>
            <a:r>
              <a:rPr lang="en-US" sz="2600" dirty="0" err="1">
                <a:effectLst/>
                <a:latin typeface="+mj-lt"/>
                <a:ea typeface="+mj-ea"/>
                <a:cs typeface="+mj-cs"/>
              </a:rPr>
              <a:t>tiene</a:t>
            </a:r>
            <a:r>
              <a:rPr lang="en-US" sz="2600" dirty="0">
                <a:effectLst/>
                <a:latin typeface="+mj-lt"/>
                <a:ea typeface="+mj-ea"/>
                <a:cs typeface="+mj-cs"/>
              </a:rPr>
              <a:t> un PEMP, </a:t>
            </a:r>
            <a:r>
              <a:rPr lang="en-US" sz="2600" dirty="0" err="1">
                <a:effectLst/>
                <a:latin typeface="+mj-lt"/>
                <a:ea typeface="+mj-ea"/>
                <a:cs typeface="+mj-cs"/>
              </a:rPr>
              <a:t>quizás</a:t>
            </a:r>
            <a:r>
              <a:rPr lang="en-US" sz="2600" dirty="0">
                <a:effectLst/>
                <a:latin typeface="+mj-lt"/>
                <a:ea typeface="+mj-ea"/>
                <a:cs typeface="+mj-cs"/>
              </a:rPr>
              <a:t> </a:t>
            </a:r>
            <a:r>
              <a:rPr lang="en-US" sz="2600" dirty="0" err="1">
                <a:effectLst/>
                <a:latin typeface="+mj-lt"/>
                <a:ea typeface="+mj-ea"/>
                <a:cs typeface="+mj-cs"/>
              </a:rPr>
              <a:t>deberíamos</a:t>
            </a:r>
            <a:r>
              <a:rPr lang="en-US" sz="2600" dirty="0">
                <a:effectLst/>
                <a:latin typeface="+mj-lt"/>
                <a:ea typeface="+mj-ea"/>
                <a:cs typeface="+mj-cs"/>
              </a:rPr>
              <a:t> </a:t>
            </a:r>
            <a:r>
              <a:rPr lang="en-US" sz="2600" dirty="0" err="1">
                <a:effectLst/>
                <a:latin typeface="+mj-lt"/>
                <a:ea typeface="+mj-ea"/>
                <a:cs typeface="+mj-cs"/>
              </a:rPr>
              <a:t>preguntarnos</a:t>
            </a:r>
            <a:r>
              <a:rPr lang="en-US" sz="2600" dirty="0">
                <a:effectLst/>
                <a:latin typeface="+mj-lt"/>
                <a:ea typeface="+mj-ea"/>
                <a:cs typeface="+mj-cs"/>
              </a:rPr>
              <a:t> </a:t>
            </a:r>
            <a:r>
              <a:rPr lang="en-US" sz="2600" dirty="0" err="1">
                <a:effectLst/>
                <a:latin typeface="+mj-lt"/>
                <a:ea typeface="+mj-ea"/>
                <a:cs typeface="+mj-cs"/>
              </a:rPr>
              <a:t>si</a:t>
            </a:r>
            <a:r>
              <a:rPr lang="en-US" sz="2600" dirty="0">
                <a:effectLst/>
                <a:latin typeface="+mj-lt"/>
                <a:ea typeface="+mj-ea"/>
                <a:cs typeface="+mj-cs"/>
              </a:rPr>
              <a:t> </a:t>
            </a:r>
            <a:r>
              <a:rPr lang="en-US" sz="2600" dirty="0" err="1">
                <a:effectLst/>
                <a:latin typeface="+mj-lt"/>
                <a:ea typeface="+mj-ea"/>
                <a:cs typeface="+mj-cs"/>
              </a:rPr>
              <a:t>estamos</a:t>
            </a:r>
            <a:r>
              <a:rPr lang="en-US" sz="2600" dirty="0">
                <a:effectLst/>
                <a:latin typeface="+mj-lt"/>
                <a:ea typeface="+mj-ea"/>
                <a:cs typeface="+mj-cs"/>
              </a:rPr>
              <a:t> </a:t>
            </a:r>
            <a:r>
              <a:rPr lang="en-US" sz="2600" dirty="0" err="1">
                <a:effectLst/>
                <a:latin typeface="+mj-lt"/>
                <a:ea typeface="+mj-ea"/>
                <a:cs typeface="+mj-cs"/>
              </a:rPr>
              <a:t>gestionando</a:t>
            </a:r>
            <a:r>
              <a:rPr lang="en-US" sz="2600" dirty="0">
                <a:effectLst/>
                <a:latin typeface="+mj-lt"/>
                <a:ea typeface="+mj-ea"/>
                <a:cs typeface="+mj-cs"/>
              </a:rPr>
              <a:t> </a:t>
            </a:r>
            <a:r>
              <a:rPr lang="en-US" sz="2600" dirty="0" err="1">
                <a:effectLst/>
                <a:latin typeface="+mj-lt"/>
                <a:ea typeface="+mj-ea"/>
                <a:cs typeface="+mj-cs"/>
              </a:rPr>
              <a:t>monumentos</a:t>
            </a:r>
            <a:r>
              <a:rPr lang="en-US" sz="2600" dirty="0">
                <a:effectLst/>
                <a:latin typeface="+mj-lt"/>
                <a:ea typeface="+mj-ea"/>
                <a:cs typeface="+mj-cs"/>
              </a:rPr>
              <a:t> o </a:t>
            </a:r>
            <a:r>
              <a:rPr lang="en-US" sz="2600" dirty="0" err="1">
                <a:effectLst/>
                <a:latin typeface="+mj-lt"/>
                <a:ea typeface="+mj-ea"/>
                <a:cs typeface="+mj-cs"/>
              </a:rPr>
              <a:t>estamos</a:t>
            </a:r>
            <a:r>
              <a:rPr lang="en-US" sz="2600" dirty="0">
                <a:effectLst/>
                <a:latin typeface="+mj-lt"/>
                <a:ea typeface="+mj-ea"/>
                <a:cs typeface="+mj-cs"/>
              </a:rPr>
              <a:t> </a:t>
            </a:r>
            <a:r>
              <a:rPr lang="en-US" sz="2600" dirty="0" err="1">
                <a:effectLst/>
                <a:latin typeface="+mj-lt"/>
                <a:ea typeface="+mj-ea"/>
                <a:cs typeface="+mj-cs"/>
              </a:rPr>
              <a:t>gestionando</a:t>
            </a:r>
            <a:r>
              <a:rPr lang="en-US" sz="2600" dirty="0">
                <a:effectLst/>
                <a:latin typeface="+mj-lt"/>
                <a:ea typeface="+mj-ea"/>
                <a:cs typeface="+mj-cs"/>
              </a:rPr>
              <a:t> un </a:t>
            </a:r>
            <a:r>
              <a:rPr lang="en-US" sz="2600" dirty="0" err="1">
                <a:effectLst/>
                <a:latin typeface="+mj-lt"/>
                <a:ea typeface="+mj-ea"/>
                <a:cs typeface="+mj-cs"/>
              </a:rPr>
              <a:t>territorio</a:t>
            </a:r>
            <a:r>
              <a:rPr lang="en-US" sz="2600" dirty="0">
                <a:effectLst/>
                <a:latin typeface="+mj-lt"/>
                <a:ea typeface="+mj-ea"/>
                <a:cs typeface="+mj-cs"/>
              </a:rPr>
              <a:t> patrimonial vivo</a:t>
            </a:r>
            <a:r>
              <a:rPr lang="en-US" sz="2600" dirty="0">
                <a:solidFill>
                  <a:schemeClr val="accent1"/>
                </a:solidFill>
                <a:effectLst/>
                <a:latin typeface="+mj-lt"/>
                <a:ea typeface="+mj-ea"/>
                <a:cs typeface="+mj-cs"/>
              </a:rPr>
              <a:t>.</a:t>
            </a:r>
          </a:p>
        </p:txBody>
      </p:sp>
      <p:sp>
        <p:nvSpPr>
          <p:cNvPr id="23" name="Rectangle 22">
            <a:extLst>
              <a:ext uri="{FF2B5EF4-FFF2-40B4-BE49-F238E27FC236}">
                <a16:creationId xmlns:a16="http://schemas.microsoft.com/office/drawing/2014/main" id="{4F71A406-3CB7-4E4D-B434-24E6AA4F39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17723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6" name="Imagen 5">
            <a:extLst>
              <a:ext uri="{FF2B5EF4-FFF2-40B4-BE49-F238E27FC236}">
                <a16:creationId xmlns:a16="http://schemas.microsoft.com/office/drawing/2014/main" id="{D5E3E351-F499-BF59-E466-5EA01D48C697}"/>
              </a:ext>
            </a:extLst>
          </p:cNvPr>
          <p:cNvPicPr>
            <a:picLocks noChangeAspect="1"/>
          </p:cNvPicPr>
          <p:nvPr/>
        </p:nvPicPr>
        <p:blipFill>
          <a:blip r:embed="rId3">
            <a:extLst>
              <a:ext uri="{28A0092B-C50C-407E-A947-70E740481C1C}">
                <a14:useLocalDpi xmlns:a14="http://schemas.microsoft.com/office/drawing/2010/main" val="0"/>
              </a:ext>
            </a:extLst>
          </a:blip>
          <a:srcRect r="2" b="9831"/>
          <a:stretch>
            <a:fillRect/>
          </a:stretch>
        </p:blipFill>
        <p:spPr>
          <a:xfrm>
            <a:off x="20" y="3"/>
            <a:ext cx="6050260" cy="4091667"/>
          </a:xfrm>
          <a:prstGeom prst="rect">
            <a:avLst/>
          </a:prstGeom>
        </p:spPr>
      </p:pic>
      <p:pic>
        <p:nvPicPr>
          <p:cNvPr id="4" name="Imagen 3">
            <a:extLst>
              <a:ext uri="{FF2B5EF4-FFF2-40B4-BE49-F238E27FC236}">
                <a16:creationId xmlns:a16="http://schemas.microsoft.com/office/drawing/2014/main" id="{D21EED35-13C4-9340-FF27-DDB408548806}"/>
              </a:ext>
            </a:extLst>
          </p:cNvPr>
          <p:cNvPicPr>
            <a:picLocks noChangeAspect="1"/>
          </p:cNvPicPr>
          <p:nvPr/>
        </p:nvPicPr>
        <p:blipFill>
          <a:blip r:embed="rId4">
            <a:extLst>
              <a:ext uri="{28A0092B-C50C-407E-A947-70E740481C1C}">
                <a14:useLocalDpi xmlns:a14="http://schemas.microsoft.com/office/drawing/2010/main" val="0"/>
              </a:ext>
            </a:extLst>
          </a:blip>
          <a:srcRect t="9814" r="2" b="2"/>
          <a:stretch>
            <a:fillRect/>
          </a:stretch>
        </p:blipFill>
        <p:spPr>
          <a:xfrm>
            <a:off x="6141719" y="-683"/>
            <a:ext cx="6050280" cy="4092348"/>
          </a:xfrm>
          <a:prstGeom prst="rect">
            <a:avLst/>
          </a:prstGeom>
        </p:spPr>
      </p:pic>
      <p:pic>
        <p:nvPicPr>
          <p:cNvPr id="5" name="Imagen 4">
            <a:extLst>
              <a:ext uri="{FF2B5EF4-FFF2-40B4-BE49-F238E27FC236}">
                <a16:creationId xmlns:a16="http://schemas.microsoft.com/office/drawing/2014/main" id="{460A1994-F0FE-E6A8-7646-2BF7238A72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V="1">
            <a:off x="5832087" y="10404086"/>
            <a:ext cx="3843454" cy="479503"/>
          </a:xfrm>
          <a:prstGeom prst="rect">
            <a:avLst/>
          </a:prstGeom>
        </p:spPr>
      </p:pic>
    </p:spTree>
    <p:extLst>
      <p:ext uri="{BB962C8B-B14F-4D97-AF65-F5344CB8AC3E}">
        <p14:creationId xmlns:p14="http://schemas.microsoft.com/office/powerpoint/2010/main" val="39931297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A794F8E-F702-204C-5D20-83241B22BD44}"/>
              </a:ext>
            </a:extLst>
          </p:cNvPr>
          <p:cNvSpPr txBox="1"/>
          <p:nvPr/>
        </p:nvSpPr>
        <p:spPr>
          <a:xfrm>
            <a:off x="811529" y="1636205"/>
            <a:ext cx="10158413" cy="1841273"/>
          </a:xfrm>
          <a:prstGeom prst="rect">
            <a:avLst/>
          </a:prstGeom>
          <a:noFill/>
        </p:spPr>
        <p:txBody>
          <a:bodyPr wrap="square">
            <a:spAutoFit/>
          </a:bodyPr>
          <a:lstStyle/>
          <a:p>
            <a:pPr>
              <a:lnSpc>
                <a:spcPct val="115000"/>
              </a:lnSpc>
              <a:spcAft>
                <a:spcPts val="1000"/>
              </a:spcAft>
              <a:buNone/>
            </a:pPr>
            <a:r>
              <a:rPr lang="es-CO" sz="2000" dirty="0">
                <a:effectLst/>
                <a:latin typeface="Calibri" panose="020F0502020204030204" pitchFamily="34" charset="0"/>
                <a:ea typeface="MS Mincho" panose="02020609040205080304" pitchFamily="49" charset="-128"/>
                <a:cs typeface="Times New Roman" panose="02020603050405020304" pitchFamily="18" charset="0"/>
              </a:rPr>
              <a:t>La Sociedad desempeñó un papel relevante mediante: conservación permanente de las fortificaciones; administración de importantes sectores del sistema defensivo; gestión financiera con reinversión de ingresos en conservación, restauración e investigación; sensibilización ciudadana mediante actividades culturales y educativas; y consolidación de un historial de conservación que fortaleció la candidatura presentada por el Estado colombiano.</a:t>
            </a:r>
          </a:p>
        </p:txBody>
      </p:sp>
    </p:spTree>
    <p:extLst>
      <p:ext uri="{BB962C8B-B14F-4D97-AF65-F5344CB8AC3E}">
        <p14:creationId xmlns:p14="http://schemas.microsoft.com/office/powerpoint/2010/main" val="28255731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8E70CC4-1E7F-9713-3896-00D0DC916757}"/>
              </a:ext>
            </a:extLst>
          </p:cNvPr>
          <p:cNvSpPr txBox="1"/>
          <p:nvPr/>
        </p:nvSpPr>
        <p:spPr>
          <a:xfrm>
            <a:off x="876300" y="971550"/>
            <a:ext cx="9084564" cy="3746860"/>
          </a:xfrm>
          <a:prstGeom prst="rect">
            <a:avLst/>
          </a:prstGeom>
          <a:noFill/>
        </p:spPr>
        <p:txBody>
          <a:bodyPr wrap="square">
            <a:spAutoFit/>
          </a:bodyPr>
          <a:lstStyle/>
          <a:p>
            <a:pPr>
              <a:lnSpc>
                <a:spcPct val="115000"/>
              </a:lnSpc>
              <a:spcAft>
                <a:spcPts val="800"/>
              </a:spcAft>
              <a:buNone/>
            </a:pPr>
            <a:r>
              <a:rPr lang="es-ES" sz="2400" kern="100" dirty="0">
                <a:effectLst/>
                <a:latin typeface="Aptos" panose="020B0004020202020204" pitchFamily="34" charset="0"/>
                <a:ea typeface="Aptos" panose="020B0004020202020204" pitchFamily="34" charset="0"/>
                <a:cs typeface="Times New Roman" panose="02020603050405020304" pitchFamily="18" charset="0"/>
              </a:rPr>
              <a:t>Los nuevos retos de la gestión del patrimonio monumental en Cartagena</a:t>
            </a:r>
          </a:p>
          <a:p>
            <a:pPr>
              <a:lnSpc>
                <a:spcPct val="115000"/>
              </a:lnSpc>
              <a:spcAft>
                <a:spcPts val="800"/>
              </a:spcAft>
              <a:buNone/>
            </a:pPr>
            <a:endParaRPr lang="es-CO" sz="24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buNone/>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“Durante gran parte del siglo XX el principal desafío fue salvar el patrimonio del abandono y destrucción; su conservación y restauración y  su puesta en valor. Hoy, en el siglo XXI, el reto es mucho más complejo: conservarlo frente al cambio climático, la presión urbana, el turismo intensivo y las nuevas dinámicas económicas y sociales.”</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s-ES" sz="1800" b="1" kern="100" dirty="0">
                <a:solidFill>
                  <a:srgbClr val="EE0000"/>
                </a:solidFill>
                <a:effectLst/>
                <a:latin typeface="Aptos" panose="020B0004020202020204" pitchFamily="34" charset="0"/>
                <a:ea typeface="Aptos" panose="020B0004020202020204" pitchFamily="34" charset="0"/>
                <a:cs typeface="Times New Roman" panose="02020603050405020304" pitchFamily="18" charset="0"/>
              </a:rPr>
              <a:t> </a:t>
            </a: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2714057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53B19C2-0840-00B5-8D80-490079C8F5C4}"/>
              </a:ext>
            </a:extLst>
          </p:cNvPr>
          <p:cNvSpPr txBox="1"/>
          <p:nvPr/>
        </p:nvSpPr>
        <p:spPr>
          <a:xfrm>
            <a:off x="2464420" y="267629"/>
            <a:ext cx="6548552" cy="5909310"/>
          </a:xfrm>
          <a:prstGeom prst="rect">
            <a:avLst/>
          </a:prstGeom>
          <a:noFill/>
        </p:spPr>
        <p:txBody>
          <a:bodyPr wrap="square">
            <a:spAutoFit/>
          </a:bodyPr>
          <a:lstStyle/>
          <a:p>
            <a:pPr indent="0" algn="l">
              <a:buNone/>
            </a:pPr>
            <a:r>
              <a:rPr lang="es-CO" sz="2000" dirty="0">
                <a:latin typeface="Aptos" panose="020B0004020202020204" pitchFamily="34" charset="0"/>
              </a:rPr>
              <a:t>Escuela Taller  Cartagena de Indias </a:t>
            </a:r>
            <a:endParaRPr lang="es-CO" sz="2000" b="0" i="0" dirty="0">
              <a:effectLst/>
              <a:latin typeface="Aptos" panose="020B0004020202020204" pitchFamily="34" charset="0"/>
            </a:endParaRPr>
          </a:p>
          <a:p>
            <a:pPr indent="0" algn="l">
              <a:buNone/>
            </a:pPr>
            <a:r>
              <a:rPr lang="es-CO" b="0" i="0" dirty="0">
                <a:effectLst/>
                <a:latin typeface="Aptos" panose="020B0004020202020204" pitchFamily="34" charset="0"/>
              </a:rPr>
              <a:t>Aprendizajes</a:t>
            </a:r>
          </a:p>
          <a:p>
            <a:pPr indent="0" algn="l">
              <a:buNone/>
            </a:pPr>
            <a:r>
              <a:rPr lang="es-CO" b="0" i="0" dirty="0">
                <a:effectLst/>
                <a:latin typeface="Aptos" panose="020B0004020202020204" pitchFamily="34" charset="0"/>
              </a:rPr>
              <a:t>· Recuperación de técnicas constructivas tradicionales</a:t>
            </a:r>
            <a:r>
              <a:rPr lang="es-CO" dirty="0">
                <a:latin typeface="Aptos" panose="020B0004020202020204" pitchFamily="34" charset="0"/>
              </a:rPr>
              <a:t>.</a:t>
            </a:r>
            <a:endParaRPr lang="es-CO" b="0" i="0" dirty="0">
              <a:effectLst/>
              <a:latin typeface="Aptos" panose="020B0004020202020204" pitchFamily="34" charset="0"/>
            </a:endParaRPr>
          </a:p>
          <a:p>
            <a:pPr indent="0" algn="l">
              <a:buNone/>
            </a:pPr>
            <a:r>
              <a:rPr lang="es-CO" b="0" i="0" dirty="0">
                <a:effectLst/>
                <a:latin typeface="Aptos" panose="020B0004020202020204" pitchFamily="34" charset="0"/>
              </a:rPr>
              <a:t>· Mantenimiento preventivo como estrategia de conservación de murallas, baluartes, fuertes y baterías.</a:t>
            </a:r>
          </a:p>
          <a:p>
            <a:pPr indent="0" algn="l">
              <a:buNone/>
            </a:pPr>
            <a:r>
              <a:rPr lang="es-CO" b="0" i="0" dirty="0">
                <a:effectLst/>
                <a:latin typeface="Aptos" panose="020B0004020202020204" pitchFamily="34" charset="0"/>
              </a:rPr>
              <a:t>· Formación de talento humano local especializado en conservación patrimonial.</a:t>
            </a:r>
          </a:p>
          <a:p>
            <a:pPr indent="0" algn="l">
              <a:buNone/>
            </a:pPr>
            <a:r>
              <a:rPr lang="es-CO" b="0" i="0" dirty="0">
                <a:effectLst/>
                <a:latin typeface="Aptos" panose="020B0004020202020204" pitchFamily="34" charset="0"/>
              </a:rPr>
              <a:t>· Transferencia de conocimientos y preservación de oficios tradicionales.</a:t>
            </a:r>
          </a:p>
          <a:p>
            <a:pPr indent="0" algn="l">
              <a:buNone/>
            </a:pPr>
            <a:r>
              <a:rPr lang="es-CO" b="0" i="0" dirty="0">
                <a:effectLst/>
                <a:latin typeface="Aptos" panose="020B0004020202020204" pitchFamily="34" charset="0"/>
              </a:rPr>
              <a:t>Retos</a:t>
            </a:r>
          </a:p>
          <a:p>
            <a:pPr indent="0" algn="l">
              <a:buNone/>
            </a:pPr>
            <a:r>
              <a:rPr lang="es-CO" b="0" i="0" dirty="0">
                <a:effectLst/>
                <a:latin typeface="Aptos" panose="020B0004020202020204" pitchFamily="34" charset="0"/>
              </a:rPr>
              <a:t>· Adaptar las técnicas de conservación a los efectos del cambio climático, el aumento del nivel del mar, la humedad y la salinidad.</a:t>
            </a:r>
          </a:p>
          <a:p>
            <a:pPr indent="0" algn="l">
              <a:buNone/>
            </a:pPr>
            <a:r>
              <a:rPr lang="es-CO" b="0" i="0" dirty="0">
                <a:effectLst/>
                <a:latin typeface="Aptos" panose="020B0004020202020204" pitchFamily="34" charset="0"/>
              </a:rPr>
              <a:t>· Incorporar tecnologías como fotogrametría, escaneo láser, monitoreo digital y modelos HBIM.</a:t>
            </a:r>
          </a:p>
          <a:p>
            <a:pPr indent="0" algn="l">
              <a:buNone/>
            </a:pPr>
            <a:r>
              <a:rPr lang="es-CO" b="0" i="0" dirty="0">
                <a:effectLst/>
                <a:latin typeface="Aptos" panose="020B0004020202020204" pitchFamily="34" charset="0"/>
              </a:rPr>
              <a:t>· Consolidar programas permanentes de mantenimiento preventivo.</a:t>
            </a:r>
          </a:p>
          <a:p>
            <a:pPr indent="0" algn="l">
              <a:buNone/>
            </a:pPr>
            <a:r>
              <a:rPr lang="es-CO" b="0" i="0" dirty="0">
                <a:effectLst/>
                <a:latin typeface="Aptos" panose="020B0004020202020204" pitchFamily="34" charset="0"/>
              </a:rPr>
              <a:t>· Fortalecer la investigación sobre materiales históricos y su comportamiento frente a nuevas condiciones ambientales.</a:t>
            </a:r>
          </a:p>
          <a:p>
            <a:pPr indent="0" algn="l">
              <a:buNone/>
            </a:pPr>
            <a:r>
              <a:rPr lang="es-CO" b="0" i="0" dirty="0">
                <a:effectLst/>
                <a:latin typeface="Aptos" panose="020B0004020202020204" pitchFamily="34" charset="0"/>
              </a:rPr>
              <a:t>· Formar nuevas generaciones de artesanos y restauradores especializados.</a:t>
            </a:r>
          </a:p>
        </p:txBody>
      </p:sp>
    </p:spTree>
    <p:extLst>
      <p:ext uri="{BB962C8B-B14F-4D97-AF65-F5344CB8AC3E}">
        <p14:creationId xmlns:p14="http://schemas.microsoft.com/office/powerpoint/2010/main" val="42582639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C044293-40F8-0A5F-DE6A-7620DDDEEC44}"/>
              </a:ext>
            </a:extLst>
          </p:cNvPr>
          <p:cNvSpPr txBox="1"/>
          <p:nvPr/>
        </p:nvSpPr>
        <p:spPr>
          <a:xfrm>
            <a:off x="1083966" y="1289747"/>
            <a:ext cx="8772525" cy="2325765"/>
          </a:xfrm>
          <a:prstGeom prst="rect">
            <a:avLst/>
          </a:prstGeom>
          <a:noFill/>
        </p:spPr>
        <p:txBody>
          <a:bodyPr wrap="square">
            <a:spAutoFit/>
          </a:bodyPr>
          <a:lstStyle/>
          <a:p>
            <a:pPr algn="ctr">
              <a:lnSpc>
                <a:spcPct val="115000"/>
              </a:lnSpc>
              <a:spcAft>
                <a:spcPts val="800"/>
              </a:spcAft>
              <a:buNone/>
            </a:pPr>
            <a:r>
              <a:rPr lang="es-ES" sz="2400" b="1" kern="100" dirty="0">
                <a:effectLst/>
                <a:latin typeface="Aptos" panose="020B0004020202020204" pitchFamily="34" charset="0"/>
                <a:ea typeface="Aptos" panose="020B0004020202020204" pitchFamily="34" charset="0"/>
                <a:cs typeface="Times New Roman" panose="02020603050405020304" pitchFamily="18" charset="0"/>
              </a:rPr>
              <a:t>Turismo </a:t>
            </a:r>
            <a:endParaRPr lang="es-CO" sz="2400"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gn="just">
              <a:lnSpc>
                <a:spcPct val="115000"/>
              </a:lnSpc>
              <a:spcAft>
                <a:spcPts val="800"/>
              </a:spcAft>
              <a:buFont typeface="Arial" panose="020B0604020202020204" pitchFamily="34" charset="0"/>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Turismo como oportunidad.</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gn="just">
              <a:lnSpc>
                <a:spcPct val="115000"/>
              </a:lnSpc>
              <a:spcAft>
                <a:spcPts val="800"/>
              </a:spcAft>
              <a:buFont typeface="Arial" panose="020B0604020202020204" pitchFamily="34" charset="0"/>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Turismo como presión.</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gn="just">
              <a:lnSpc>
                <a:spcPct val="115000"/>
              </a:lnSpc>
              <a:spcAft>
                <a:spcPts val="800"/>
              </a:spcAft>
              <a:buFont typeface="Arial" panose="020B0604020202020204" pitchFamily="34" charset="0"/>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Turismo   como responsabilidad.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gn="just">
              <a:lnSpc>
                <a:spcPct val="115000"/>
              </a:lnSpc>
              <a:spcAft>
                <a:spcPts val="800"/>
              </a:spcAft>
              <a:buFont typeface="Arial" panose="020B0604020202020204" pitchFamily="34" charset="0"/>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¿Qué modelo de turismo necesita Cartagena?</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5814120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296AAF0-5822-2063-2F47-3C43F0855A9B}"/>
              </a:ext>
            </a:extLst>
          </p:cNvPr>
          <p:cNvSpPr txBox="1"/>
          <p:nvPr/>
        </p:nvSpPr>
        <p:spPr>
          <a:xfrm>
            <a:off x="601645" y="738972"/>
            <a:ext cx="8601075" cy="4776692"/>
          </a:xfrm>
          <a:prstGeom prst="rect">
            <a:avLst/>
          </a:prstGeom>
          <a:noFill/>
        </p:spPr>
        <p:txBody>
          <a:bodyPr wrap="square">
            <a:spAutoFit/>
          </a:bodyPr>
          <a:lstStyle/>
          <a:p>
            <a:pPr algn="ctr">
              <a:lnSpc>
                <a:spcPct val="115000"/>
              </a:lnSpc>
              <a:spcAft>
                <a:spcPts val="800"/>
              </a:spcAft>
              <a:buNone/>
            </a:pPr>
            <a:r>
              <a:rPr lang="es-ES" sz="2400" b="1" kern="100" dirty="0">
                <a:effectLst/>
                <a:latin typeface="Aptos" panose="020B0004020202020204" pitchFamily="34" charset="0"/>
                <a:ea typeface="Aptos" panose="020B0004020202020204" pitchFamily="34" charset="0"/>
                <a:cs typeface="Times New Roman" panose="02020603050405020304" pitchFamily="18" charset="0"/>
              </a:rPr>
              <a:t>La gestión del patrimonio monumental y el  turismo </a:t>
            </a:r>
          </a:p>
          <a:p>
            <a:pPr algn="ctr">
              <a:lnSpc>
                <a:spcPct val="115000"/>
              </a:lnSpc>
              <a:spcAft>
                <a:spcPts val="800"/>
              </a:spcAft>
              <a:buNone/>
            </a:pPr>
            <a:endParaRPr lang="es-CO" sz="24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Bef>
                <a:spcPts val="600"/>
              </a:spcBef>
              <a:spcAft>
                <a:spcPts val="1200"/>
              </a:spcAft>
              <a:buNone/>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Durante las últimas décadas, Cartagena ha consolidado un modelo económico en el que el turismo ocupa un lugar central.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Bef>
                <a:spcPts val="600"/>
              </a:spcBef>
              <a:spcAft>
                <a:spcPts val="1200"/>
              </a:spcAft>
              <a:buNone/>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El Centro Histórico, las fortificaciones y el paisaje urbano histórico son el principal atractivo para millones de visitantes nacionales e internacionales.</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buNone/>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El turismo es uno de los mayores aliados de la conservación cuando está bien gestionado. </a:t>
            </a:r>
            <a:r>
              <a:rPr lang="es-ES" sz="2000" b="1" kern="100" dirty="0">
                <a:effectLst/>
                <a:latin typeface="Aptos" panose="020B0004020202020204" pitchFamily="34" charset="0"/>
                <a:ea typeface="Aptos" panose="020B0004020202020204" pitchFamily="34" charset="0"/>
                <a:cs typeface="Times New Roman" panose="02020603050405020304" pitchFamily="18" charset="0"/>
              </a:rPr>
              <a:t>Genera recursos, empleo, inversión y reconocimiento internacional. Sin embargo, cuando el crecimiento turístico supera la capacidad de gestión de una ciudad histórica, aparecen tensiones que afectan tanto  patrimonio  como a la calidad de vida de sus habitantes</a:t>
            </a:r>
            <a:r>
              <a:rPr lang="es-ES" sz="2000" kern="100" dirty="0">
                <a:effectLst/>
                <a:latin typeface="Aptos" panose="020B0004020202020204" pitchFamily="34" charset="0"/>
                <a:ea typeface="Aptos" panose="020B0004020202020204" pitchFamily="34" charset="0"/>
                <a:cs typeface="Times New Roman" panose="02020603050405020304" pitchFamily="18" charset="0"/>
              </a:rPr>
              <a:t>.</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587855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5094F6C-8376-0BB1-FED0-EF8B20DCB6E1}"/>
              </a:ext>
            </a:extLst>
          </p:cNvPr>
          <p:cNvSpPr txBox="1"/>
          <p:nvPr/>
        </p:nvSpPr>
        <p:spPr>
          <a:xfrm>
            <a:off x="1409700" y="514349"/>
            <a:ext cx="8256814" cy="5912581"/>
          </a:xfrm>
          <a:prstGeom prst="rect">
            <a:avLst/>
          </a:prstGeom>
          <a:noFill/>
        </p:spPr>
        <p:txBody>
          <a:bodyPr wrap="square">
            <a:spAutoFit/>
          </a:bodyPr>
          <a:lstStyle/>
          <a:p>
            <a:pPr algn="ctr">
              <a:lnSpc>
                <a:spcPct val="115000"/>
              </a:lnSpc>
              <a:spcAft>
                <a:spcPts val="800"/>
              </a:spcAft>
              <a:buNone/>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a:t>
            </a:r>
            <a:r>
              <a:rPr lang="es-ES" sz="2400" b="1" kern="100" dirty="0">
                <a:effectLst/>
                <a:latin typeface="Aptos" panose="020B0004020202020204" pitchFamily="34" charset="0"/>
                <a:ea typeface="Aptos" panose="020B0004020202020204" pitchFamily="34" charset="0"/>
                <a:cs typeface="Times New Roman" panose="02020603050405020304" pitchFamily="18" charset="0"/>
              </a:rPr>
              <a:t>Qué es el patrimonio?</a:t>
            </a:r>
            <a:endParaRPr lang="es-CO" sz="2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s-ES" sz="2000" b="1" kern="100" dirty="0">
                <a:effectLst/>
                <a:latin typeface="Aptos" panose="020B0004020202020204" pitchFamily="34" charset="0"/>
                <a:ea typeface="Aptos" panose="020B0004020202020204" pitchFamily="34" charset="0"/>
                <a:cs typeface="Times New Roman" panose="02020603050405020304" pitchFamily="18" charset="0"/>
              </a:rPr>
              <a:t>El patrimonio es la memoria material e inmaterial de una sociedad. </a:t>
            </a:r>
            <a:r>
              <a:rPr lang="es-ES" sz="2000" kern="100" dirty="0">
                <a:effectLst/>
                <a:latin typeface="Aptos" panose="020B0004020202020204" pitchFamily="34" charset="0"/>
                <a:ea typeface="Aptos" panose="020B0004020202020204" pitchFamily="34" charset="0"/>
                <a:cs typeface="Times New Roman" panose="02020603050405020304" pitchFamily="18" charset="0"/>
              </a:rPr>
              <a:t>No solamente edificios antiguos. Representa:</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indent="-342900">
              <a:lnSpc>
                <a:spcPct val="115000"/>
              </a:lnSpc>
              <a:spcAft>
                <a:spcPts val="800"/>
              </a:spcAft>
              <a:buFont typeface="Arial" panose="020B0604020202020204" pitchFamily="34" charset="0"/>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Es memoria.</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indent="-342900">
              <a:lnSpc>
                <a:spcPct val="115000"/>
              </a:lnSpc>
              <a:spcAft>
                <a:spcPts val="800"/>
              </a:spcAft>
              <a:buFont typeface="Arial" panose="020B0604020202020204" pitchFamily="34" charset="0"/>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Es historia.</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indent="-342900">
              <a:lnSpc>
                <a:spcPct val="115000"/>
              </a:lnSpc>
              <a:spcAft>
                <a:spcPts val="800"/>
              </a:spcAft>
              <a:buFont typeface="Arial" panose="020B0604020202020204" pitchFamily="34" charset="0"/>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Es identidad.</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indent="-342900">
              <a:lnSpc>
                <a:spcPct val="115000"/>
              </a:lnSpc>
              <a:spcAft>
                <a:spcPts val="800"/>
              </a:spcAft>
              <a:buFont typeface="Arial" panose="020B0604020202020204" pitchFamily="34" charset="0"/>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Es cultura.</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indent="-342900">
              <a:lnSpc>
                <a:spcPct val="115000"/>
              </a:lnSpc>
              <a:spcAft>
                <a:spcPts val="800"/>
              </a:spcAft>
              <a:buFont typeface="Arial" panose="020B0604020202020204" pitchFamily="34" charset="0"/>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Es economía.</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indent="-342900">
              <a:lnSpc>
                <a:spcPct val="115000"/>
              </a:lnSpc>
              <a:spcAft>
                <a:spcPts val="800"/>
              </a:spcAft>
              <a:buFont typeface="Arial" panose="020B0604020202020204" pitchFamily="34" charset="0"/>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Es ciudadanía.</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indent="-342900">
              <a:lnSpc>
                <a:spcPct val="115000"/>
              </a:lnSpc>
              <a:spcAft>
                <a:spcPts val="800"/>
              </a:spcAft>
              <a:buFont typeface="Arial" panose="020B0604020202020204" pitchFamily="34" charset="0"/>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Representa valores colectivos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indent="-342900">
              <a:lnSpc>
                <a:spcPct val="115000"/>
              </a:lnSpc>
              <a:spcAft>
                <a:spcPts val="800"/>
              </a:spcAft>
              <a:buFont typeface="Arial" panose="020B0604020202020204" pitchFamily="34" charset="0"/>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Representa oportunidades para el desarrollo.</a:t>
            </a:r>
            <a:endParaRPr lang="es-CO" sz="2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s-ES" sz="2400" kern="100" dirty="0">
                <a:effectLst/>
                <a:latin typeface="Aptos" panose="020B0004020202020204" pitchFamily="34" charset="0"/>
                <a:ea typeface="Aptos" panose="020B0004020202020204" pitchFamily="34" charset="0"/>
                <a:cs typeface="Times New Roman" panose="02020603050405020304" pitchFamily="18" charset="0"/>
              </a:rPr>
              <a:t>Los monumentos son documentos vivos de una sociedad.</a:t>
            </a:r>
            <a:endParaRPr lang="es-CO" sz="2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 </a:t>
            </a: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8216210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77F5B61-3EEB-B3DD-3C60-4BBFB2DB16A9}"/>
              </a:ext>
            </a:extLst>
          </p:cNvPr>
          <p:cNvSpPr txBox="1"/>
          <p:nvPr/>
        </p:nvSpPr>
        <p:spPr>
          <a:xfrm>
            <a:off x="1047750" y="478673"/>
            <a:ext cx="8724900" cy="4315027"/>
          </a:xfrm>
          <a:prstGeom prst="rect">
            <a:avLst/>
          </a:prstGeom>
          <a:noFill/>
        </p:spPr>
        <p:txBody>
          <a:bodyPr wrap="square">
            <a:spAutoFit/>
          </a:bodyPr>
          <a:lstStyle/>
          <a:p>
            <a:pPr>
              <a:lnSpc>
                <a:spcPct val="115000"/>
              </a:lnSpc>
              <a:spcAft>
                <a:spcPts val="800"/>
              </a:spcAft>
              <a:buNone/>
            </a:pPr>
            <a:r>
              <a:rPr lang="es-ES" sz="2400" kern="100" dirty="0">
                <a:effectLst/>
                <a:latin typeface="Aptos" panose="020B0004020202020204" pitchFamily="34" charset="0"/>
                <a:ea typeface="Aptos" panose="020B0004020202020204" pitchFamily="34" charset="0"/>
                <a:cs typeface="Times New Roman" panose="02020603050405020304" pitchFamily="18" charset="0"/>
              </a:rPr>
              <a:t>Cartagena ha consolidado un modelo de turismo  basado en principalmente en:</a:t>
            </a:r>
            <a:endParaRPr lang="es-CO"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turismo de sol y playa;</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turismo de cruceros;</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turismo de fines de semana;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turismo de eventos;</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turismo de vida nocturna;</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turismo de alojamiento de corta estancia.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Este crecimiento ha generado importantes beneficios, pero también ha producido tensiones crecientes, sobre el Centro Histórico  y  otros monumentos,  que obligan a replantear la gestión del patrimonio.</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6168453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2AAFE80-05A3-3068-6E2E-48063D21954B}"/>
              </a:ext>
            </a:extLst>
          </p:cNvPr>
          <p:cNvSpPr txBox="1"/>
          <p:nvPr/>
        </p:nvSpPr>
        <p:spPr>
          <a:xfrm>
            <a:off x="1533525" y="948690"/>
            <a:ext cx="7105650" cy="738664"/>
          </a:xfrm>
          <a:prstGeom prst="rect">
            <a:avLst/>
          </a:prstGeom>
          <a:noFill/>
        </p:spPr>
        <p:txBody>
          <a:bodyPr wrap="square">
            <a:spAutoFit/>
          </a:bodyPr>
          <a:lstStyle/>
          <a:p>
            <a:pPr marL="285750" indent="-285750">
              <a:buFont typeface="Courier New" panose="02070309020205020404" pitchFamily="49" charset="0"/>
              <a:buChar char="o"/>
            </a:pPr>
            <a:endParaRPr lang="es-ES" b="1" dirty="0"/>
          </a:p>
          <a:p>
            <a:pPr marL="285750" indent="-285750">
              <a:buFont typeface="Courier New" panose="02070309020205020404" pitchFamily="49" charset="0"/>
              <a:buChar char="o"/>
            </a:pPr>
            <a:endParaRPr lang="es-CO" sz="2400" dirty="0"/>
          </a:p>
        </p:txBody>
      </p:sp>
      <p:sp>
        <p:nvSpPr>
          <p:cNvPr id="4" name="CuadroTexto 3">
            <a:extLst>
              <a:ext uri="{FF2B5EF4-FFF2-40B4-BE49-F238E27FC236}">
                <a16:creationId xmlns:a16="http://schemas.microsoft.com/office/drawing/2014/main" id="{B7A9D393-5423-7BC7-48C4-DA9036E46F9C}"/>
              </a:ext>
            </a:extLst>
          </p:cNvPr>
          <p:cNvSpPr txBox="1"/>
          <p:nvPr/>
        </p:nvSpPr>
        <p:spPr>
          <a:xfrm>
            <a:off x="2524125" y="476251"/>
            <a:ext cx="6388227" cy="4892173"/>
          </a:xfrm>
          <a:prstGeom prst="rect">
            <a:avLst/>
          </a:prstGeom>
          <a:noFill/>
        </p:spPr>
        <p:txBody>
          <a:bodyPr wrap="square">
            <a:spAutoFit/>
          </a:bodyPr>
          <a:lstStyle/>
          <a:p>
            <a:r>
              <a:rPr lang="es-ES" sz="2400" b="1" dirty="0">
                <a:effectLst/>
                <a:latin typeface="Aptos" panose="020B0004020202020204" pitchFamily="34" charset="0"/>
                <a:ea typeface="Aptos" panose="020B0004020202020204" pitchFamily="34" charset="0"/>
                <a:cs typeface="Times New Roman" panose="02020603050405020304" pitchFamily="18" charset="0"/>
              </a:rPr>
              <a:t>¿Qué tensiones ha generado?</a:t>
            </a:r>
          </a:p>
          <a:p>
            <a:endParaRPr lang="es-ES" sz="2400" b="1" dirty="0">
              <a:latin typeface="Aptos" panose="020B0004020202020204" pitchFamily="34" charset="0"/>
              <a:cs typeface="Times New Roman" panose="02020603050405020304" pitchFamily="18" charset="0"/>
            </a:endParaRPr>
          </a:p>
          <a:p>
            <a:pPr marL="285750" indent="-285750">
              <a:buFont typeface="Courier New" panose="02070309020205020404" pitchFamily="49" charset="0"/>
              <a:buChar char="o"/>
            </a:pPr>
            <a:r>
              <a:rPr lang="es-ES" sz="2000" dirty="0" err="1">
                <a:latin typeface="Aptos" panose="020B0004020202020204" pitchFamily="34" charset="0"/>
              </a:rPr>
              <a:t>Turistificación</a:t>
            </a:r>
            <a:r>
              <a:rPr lang="es-ES" sz="2000" dirty="0">
                <a:latin typeface="Aptos" panose="020B0004020202020204" pitchFamily="34" charset="0"/>
              </a:rPr>
              <a:t> </a:t>
            </a:r>
          </a:p>
          <a:p>
            <a:endParaRPr lang="es-ES" sz="2000" dirty="0">
              <a:latin typeface="Aptos" panose="020B0004020202020204" pitchFamily="34" charset="0"/>
            </a:endParaRPr>
          </a:p>
          <a:p>
            <a:pPr marL="285750" indent="-285750">
              <a:buFont typeface="Courier New" panose="02070309020205020404" pitchFamily="49" charset="0"/>
              <a:buChar char="o"/>
            </a:pPr>
            <a:r>
              <a:rPr lang="es-ES" sz="2000" dirty="0">
                <a:latin typeface="Aptos" panose="020B0004020202020204" pitchFamily="34" charset="0"/>
              </a:rPr>
              <a:t>Gentrificación </a:t>
            </a:r>
          </a:p>
          <a:p>
            <a:endParaRPr lang="es-ES" sz="2000" dirty="0">
              <a:latin typeface="Aptos" panose="020B0004020202020204" pitchFamily="34" charset="0"/>
            </a:endParaRPr>
          </a:p>
          <a:p>
            <a:pPr marL="285750" indent="-285750">
              <a:buFont typeface="Courier New" panose="02070309020205020404" pitchFamily="49" charset="0"/>
              <a:buChar char="o"/>
            </a:pPr>
            <a:r>
              <a:rPr lang="es-ES" sz="2000" dirty="0">
                <a:latin typeface="Aptos" panose="020B0004020202020204" pitchFamily="34" charset="0"/>
              </a:rPr>
              <a:t>Sobrecarga turística </a:t>
            </a:r>
          </a:p>
          <a:p>
            <a:endParaRPr lang="es-ES" sz="2000" dirty="0">
              <a:latin typeface="Aptos" panose="020B0004020202020204" pitchFamily="34" charset="0"/>
            </a:endParaRPr>
          </a:p>
          <a:p>
            <a:pPr marL="285750" indent="-285750">
              <a:buFont typeface="Courier New" panose="02070309020205020404" pitchFamily="49" charset="0"/>
              <a:buChar char="o"/>
            </a:pPr>
            <a:r>
              <a:rPr lang="es-ES" sz="2000" dirty="0">
                <a:latin typeface="Aptos" panose="020B0004020202020204" pitchFamily="34" charset="0"/>
              </a:rPr>
              <a:t>Homogenización </a:t>
            </a:r>
          </a:p>
          <a:p>
            <a:pPr marL="285750" indent="-285750">
              <a:buFont typeface="Courier New" panose="02070309020205020404" pitchFamily="49" charset="0"/>
              <a:buChar char="o"/>
            </a:pPr>
            <a:endParaRPr lang="es-ES" sz="2000" dirty="0">
              <a:latin typeface="Aptos" panose="020B0004020202020204" pitchFamily="34" charset="0"/>
            </a:endParaRPr>
          </a:p>
          <a:p>
            <a:pPr marL="285750" indent="-285750">
              <a:buFont typeface="Courier New" panose="02070309020205020404" pitchFamily="49" charset="0"/>
              <a:buChar char="o"/>
            </a:pPr>
            <a:r>
              <a:rPr lang="es-ES" sz="2000" dirty="0">
                <a:latin typeface="Aptos" panose="020B0004020202020204" pitchFamily="34" charset="0"/>
              </a:rPr>
              <a:t>Transformación del espacio público</a:t>
            </a:r>
            <a:r>
              <a:rPr lang="es-ES" sz="2400" b="1" dirty="0">
                <a:latin typeface="Aptos" panose="020B0004020202020204" pitchFamily="34" charset="0"/>
              </a:rPr>
              <a:t>.</a:t>
            </a:r>
          </a:p>
          <a:p>
            <a:pPr marL="285750" indent="-285750">
              <a:buFont typeface="Courier New" panose="02070309020205020404" pitchFamily="49" charset="0"/>
              <a:buChar char="o"/>
            </a:pPr>
            <a:endParaRPr lang="es-ES" sz="2400" b="1" dirty="0">
              <a:latin typeface="Aptos" panose="020B0004020202020204" pitchFamily="34" charset="0"/>
            </a:endParaRPr>
          </a:p>
          <a:p>
            <a:pPr algn="just">
              <a:lnSpc>
                <a:spcPct val="115000"/>
              </a:lnSpc>
              <a:spcAft>
                <a:spcPts val="800"/>
              </a:spcAft>
              <a:buNone/>
            </a:pPr>
            <a:r>
              <a:rPr lang="es-ES" sz="2000" kern="100" dirty="0">
                <a:latin typeface="Aptos" panose="020B0004020202020204" pitchFamily="34" charset="0"/>
                <a:ea typeface="Aptos" panose="020B0004020202020204" pitchFamily="34" charset="0"/>
                <a:cs typeface="Times New Roman" panose="02020603050405020304" pitchFamily="18" charset="0"/>
              </a:rPr>
              <a:t> </a:t>
            </a:r>
          </a:p>
          <a:p>
            <a:pPr algn="just">
              <a:lnSpc>
                <a:spcPct val="115000"/>
              </a:lnSpc>
              <a:spcAft>
                <a:spcPts val="800"/>
              </a:spcAft>
              <a:buNone/>
            </a:pPr>
            <a:r>
              <a:rPr lang="es-ES" sz="2400" kern="100" dirty="0">
                <a:latin typeface="Aptos" panose="020B0004020202020204" pitchFamily="34" charset="0"/>
                <a:ea typeface="Aptos" panose="020B0004020202020204" pitchFamily="34" charset="0"/>
                <a:cs typeface="Times New Roman" panose="02020603050405020304" pitchFamily="18" charset="0"/>
              </a:rPr>
              <a:t>¿PUEDE UNA CIUDAD MORIR DE ÉXITO?</a:t>
            </a:r>
            <a:endParaRPr lang="es-CO" sz="2000" kern="100" dirty="0">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8016266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BD7F848-1E26-471B-CB96-CA8954D3BE56}"/>
              </a:ext>
            </a:extLst>
          </p:cNvPr>
          <p:cNvSpPr txBox="1"/>
          <p:nvPr/>
        </p:nvSpPr>
        <p:spPr>
          <a:xfrm>
            <a:off x="974690" y="1788607"/>
            <a:ext cx="8181869" cy="1490664"/>
          </a:xfrm>
          <a:prstGeom prst="rect">
            <a:avLst/>
          </a:prstGeom>
          <a:noFill/>
        </p:spPr>
        <p:txBody>
          <a:bodyPr wrap="square">
            <a:spAutoFit/>
          </a:bodyPr>
          <a:lstStyle/>
          <a:p>
            <a:pPr>
              <a:lnSpc>
                <a:spcPct val="115000"/>
              </a:lnSpc>
              <a:spcAft>
                <a:spcPts val="800"/>
              </a:spcAft>
              <a:buNone/>
            </a:pPr>
            <a:r>
              <a:rPr lang="es-ES" sz="1200" kern="100" dirty="0">
                <a:effectLst/>
                <a:latin typeface="Aptos" panose="020B0004020202020204" pitchFamily="34" charset="0"/>
                <a:ea typeface="Aptos" panose="020B0004020202020204" pitchFamily="34" charset="0"/>
                <a:cs typeface="Times New Roman" panose="02020603050405020304" pitchFamily="18" charset="0"/>
              </a:rPr>
              <a:t>“</a:t>
            </a:r>
            <a:r>
              <a:rPr lang="es-ES" sz="2000" kern="100" dirty="0">
                <a:effectLst/>
                <a:latin typeface="Aptos" panose="020B0004020202020204" pitchFamily="34" charset="0"/>
                <a:ea typeface="Aptos" panose="020B0004020202020204" pitchFamily="34" charset="0"/>
                <a:cs typeface="Times New Roman" panose="02020603050405020304" pitchFamily="18" charset="0"/>
              </a:rPr>
              <a:t>Si. Una ciudad patrimonial puede perder aquello que la hizo valiosa precisamente por el éxito de su actividad turística. El desafío no es traer más visitantes, sino gestionar adecuadamente la relación entre patrimonio, habitante y turismo.”</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9153510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62041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C17B94E-3F1A-BE05-FFE8-4991EF871B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819400" y="704850"/>
            <a:ext cx="6553200" cy="5143500"/>
          </a:xfrm>
          <a:prstGeom prst="rect">
            <a:avLst/>
          </a:prstGeom>
        </p:spPr>
      </p:pic>
    </p:spTree>
    <p:extLst>
      <p:ext uri="{BB962C8B-B14F-4D97-AF65-F5344CB8AC3E}">
        <p14:creationId xmlns:p14="http://schemas.microsoft.com/office/powerpoint/2010/main" val="4992750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2D5E3F5-EF1F-227E-CFCB-D6D3FCA3A8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4508" y="0"/>
            <a:ext cx="5962983" cy="6858000"/>
          </a:xfrm>
          <a:prstGeom prst="rect">
            <a:avLst/>
          </a:prstGeom>
        </p:spPr>
      </p:pic>
    </p:spTree>
    <p:extLst>
      <p:ext uri="{BB962C8B-B14F-4D97-AF65-F5344CB8AC3E}">
        <p14:creationId xmlns:p14="http://schemas.microsoft.com/office/powerpoint/2010/main" val="7683102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51B5B47-4E67-DC1D-CBFB-EB0F027775EF}"/>
              </a:ext>
            </a:extLst>
          </p:cNvPr>
          <p:cNvSpPr txBox="1"/>
          <p:nvPr/>
        </p:nvSpPr>
        <p:spPr>
          <a:xfrm>
            <a:off x="476250" y="457200"/>
            <a:ext cx="8696325" cy="5999591"/>
          </a:xfrm>
          <a:prstGeom prst="rect">
            <a:avLst/>
          </a:prstGeom>
          <a:noFill/>
        </p:spPr>
        <p:txBody>
          <a:bodyPr wrap="square">
            <a:spAutoFit/>
          </a:bodyPr>
          <a:lstStyle/>
          <a:p>
            <a:pPr algn="ctr">
              <a:lnSpc>
                <a:spcPct val="115000"/>
              </a:lnSpc>
              <a:spcAft>
                <a:spcPts val="800"/>
              </a:spcAft>
              <a:buNone/>
            </a:pPr>
            <a:r>
              <a:rPr lang="es-ES" sz="2000" b="1" kern="100" dirty="0">
                <a:effectLst/>
                <a:latin typeface="Aptos" panose="020B0004020202020204" pitchFamily="34" charset="0"/>
                <a:ea typeface="Aptos" panose="020B0004020202020204" pitchFamily="34" charset="0"/>
                <a:cs typeface="Times New Roman" panose="02020603050405020304" pitchFamily="18" charset="0"/>
              </a:rPr>
              <a:t>¿Qué ha dicho la UNESCO?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buNone/>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En los últimos años, la UNESCO ha advertido que el crecimiento  del turismo  sin una adecuada gestión puede comprometer el  </a:t>
            </a:r>
            <a:r>
              <a:rPr lang="es-ES" sz="2000" b="1" kern="100" dirty="0">
                <a:effectLst/>
                <a:latin typeface="Aptos" panose="020B0004020202020204" pitchFamily="34" charset="0"/>
                <a:ea typeface="Aptos" panose="020B0004020202020204" pitchFamily="34" charset="0"/>
                <a:cs typeface="Times New Roman" panose="02020603050405020304" pitchFamily="18" charset="0"/>
              </a:rPr>
              <a:t>Valor  Universal Excepcional</a:t>
            </a:r>
            <a:r>
              <a:rPr lang="es-ES" sz="2000" kern="100" dirty="0">
                <a:effectLst/>
                <a:latin typeface="Aptos" panose="020B0004020202020204" pitchFamily="34" charset="0"/>
                <a:ea typeface="Aptos" panose="020B0004020202020204" pitchFamily="34" charset="0"/>
                <a:cs typeface="Times New Roman" panose="02020603050405020304" pitchFamily="18" charset="0"/>
              </a:rPr>
              <a:t>  de los  bienes  inscritos en la Lista del Patrimonio Mundial.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buNone/>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Han insistido en varios principios:</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El turismo </a:t>
            </a:r>
            <a:r>
              <a:rPr lang="es-ES" sz="2000" b="1" kern="100" dirty="0">
                <a:effectLst/>
                <a:latin typeface="Aptos" panose="020B0004020202020204" pitchFamily="34" charset="0"/>
                <a:ea typeface="Aptos" panose="020B0004020202020204" pitchFamily="34" charset="0"/>
                <a:cs typeface="Times New Roman" panose="02020603050405020304" pitchFamily="18" charset="0"/>
              </a:rPr>
              <a:t>debe contribuir</a:t>
            </a:r>
            <a:r>
              <a:rPr lang="es-ES" sz="2000" kern="100" dirty="0">
                <a:effectLst/>
                <a:latin typeface="Aptos" panose="020B0004020202020204" pitchFamily="34" charset="0"/>
                <a:ea typeface="Aptos" panose="020B0004020202020204" pitchFamily="34" charset="0"/>
                <a:cs typeface="Times New Roman" panose="02020603050405020304" pitchFamily="18" charset="0"/>
              </a:rPr>
              <a:t> a la conservación del patrimonio;</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s-ES" sz="2000" b="1" kern="100" dirty="0">
                <a:effectLst/>
                <a:latin typeface="Aptos" panose="020B0004020202020204" pitchFamily="34" charset="0"/>
                <a:ea typeface="Aptos" panose="020B0004020202020204" pitchFamily="34" charset="0"/>
                <a:cs typeface="Times New Roman" panose="02020603050405020304" pitchFamily="18" charset="0"/>
              </a:rPr>
              <a:t>Los residentes deben permanecer</a:t>
            </a:r>
            <a:r>
              <a:rPr lang="es-ES" sz="2000" kern="100" dirty="0">
                <a:effectLst/>
                <a:latin typeface="Aptos" panose="020B0004020202020204" pitchFamily="34" charset="0"/>
                <a:ea typeface="Aptos" panose="020B0004020202020204" pitchFamily="34" charset="0"/>
                <a:cs typeface="Times New Roman" panose="02020603050405020304" pitchFamily="18" charset="0"/>
              </a:rPr>
              <a:t> en el centro de las políticas públicas;</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El patrimonio </a:t>
            </a:r>
            <a:r>
              <a:rPr lang="es-ES" sz="2000" b="1" kern="100" dirty="0">
                <a:effectLst/>
                <a:latin typeface="Aptos" panose="020B0004020202020204" pitchFamily="34" charset="0"/>
                <a:ea typeface="Aptos" panose="020B0004020202020204" pitchFamily="34" charset="0"/>
                <a:cs typeface="Times New Roman" panose="02020603050405020304" pitchFamily="18" charset="0"/>
              </a:rPr>
              <a:t>pertenece primero a sus comunidades</a:t>
            </a:r>
            <a:r>
              <a:rPr lang="es-ES" sz="2000" kern="100" dirty="0">
                <a:effectLst/>
                <a:latin typeface="Aptos" panose="020B0004020202020204" pitchFamily="34" charset="0"/>
                <a:ea typeface="Aptos" panose="020B0004020202020204" pitchFamily="34" charset="0"/>
                <a:cs typeface="Times New Roman" panose="02020603050405020304" pitchFamily="18" charset="0"/>
              </a:rPr>
              <a:t> y luego   a los visitantes;</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El desarrollo turístico </a:t>
            </a:r>
            <a:r>
              <a:rPr lang="es-ES" sz="2000" b="1" kern="100" dirty="0">
                <a:effectLst/>
                <a:latin typeface="Aptos" panose="020B0004020202020204" pitchFamily="34" charset="0"/>
                <a:ea typeface="Aptos" panose="020B0004020202020204" pitchFamily="34" charset="0"/>
                <a:cs typeface="Times New Roman" panose="02020603050405020304" pitchFamily="18" charset="0"/>
              </a:rPr>
              <a:t>debe respetar la capacidad de carga</a:t>
            </a:r>
            <a:r>
              <a:rPr lang="es-ES" sz="2000" kern="100" dirty="0">
                <a:effectLst/>
                <a:latin typeface="Aptos" panose="020B0004020202020204" pitchFamily="34" charset="0"/>
                <a:ea typeface="Aptos" panose="020B0004020202020204" pitchFamily="34" charset="0"/>
                <a:cs typeface="Times New Roman" panose="02020603050405020304" pitchFamily="18" charset="0"/>
              </a:rPr>
              <a:t> del sitio;</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La autenticidad y la integralidad del bien no</a:t>
            </a:r>
            <a:r>
              <a:rPr lang="es-ES" sz="2000" b="1" kern="100" dirty="0">
                <a:effectLst/>
                <a:latin typeface="Aptos" panose="020B0004020202020204" pitchFamily="34" charset="0"/>
                <a:ea typeface="Aptos" panose="020B0004020202020204" pitchFamily="34" charset="0"/>
                <a:cs typeface="Times New Roman" panose="02020603050405020304" pitchFamily="18" charset="0"/>
              </a:rPr>
              <a:t> puede sacrificarse   por razones económicas. </a:t>
            </a:r>
          </a:p>
          <a:p>
            <a:pPr marL="342900" lvl="0" indent="-342900" algn="just">
              <a:lnSpc>
                <a:spcPct val="115000"/>
              </a:lnSpc>
              <a:spcAft>
                <a:spcPts val="800"/>
              </a:spcAft>
              <a:buFont typeface="Symbol" panose="05050102010706020507" pitchFamily="18" charset="2"/>
              <a:buChar char=""/>
            </a:pPr>
            <a:endParaRPr lang="es-ES" sz="2000" b="1" kern="100" dirty="0">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buNone/>
            </a:pPr>
            <a:r>
              <a:rPr lang="es-ES" sz="2000" b="1" kern="100" dirty="0">
                <a:effectLst/>
                <a:latin typeface="Aptos" panose="020B0004020202020204" pitchFamily="34" charset="0"/>
                <a:ea typeface="Aptos" panose="020B0004020202020204" pitchFamily="34" charset="0"/>
                <a:cs typeface="Times New Roman" panose="02020603050405020304" pitchFamily="18" charset="0"/>
              </a:rPr>
              <a:t>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630599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B75CD78-427D-B177-EDDB-DD6BDB543BBD}"/>
              </a:ext>
            </a:extLst>
          </p:cNvPr>
          <p:cNvSpPr txBox="1"/>
          <p:nvPr/>
        </p:nvSpPr>
        <p:spPr>
          <a:xfrm>
            <a:off x="1561171" y="925551"/>
            <a:ext cx="7596767" cy="4373057"/>
          </a:xfrm>
          <a:prstGeom prst="rect">
            <a:avLst/>
          </a:prstGeom>
          <a:noFill/>
        </p:spPr>
        <p:txBody>
          <a:bodyPr wrap="square">
            <a:spAutoFit/>
          </a:bodyPr>
          <a:lstStyle/>
          <a:p>
            <a:pPr>
              <a:lnSpc>
                <a:spcPct val="115000"/>
              </a:lnSpc>
              <a:spcAft>
                <a:spcPts val="800"/>
              </a:spcAft>
              <a:buNone/>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Un nuevo </a:t>
            </a:r>
            <a:r>
              <a:rPr lang="es-ES" sz="2000" kern="100" dirty="0">
                <a:latin typeface="Aptos" panose="020B0004020202020204" pitchFamily="34" charset="0"/>
                <a:ea typeface="Aptos" panose="020B0004020202020204" pitchFamily="34" charset="0"/>
                <a:cs typeface="Times New Roman" panose="02020603050405020304" pitchFamily="18" charset="0"/>
              </a:rPr>
              <a:t>desafío</a:t>
            </a:r>
            <a:r>
              <a:rPr lang="es-ES" sz="2000" kern="100" dirty="0">
                <a:effectLst/>
                <a:latin typeface="Aptos" panose="020B0004020202020204" pitchFamily="34" charset="0"/>
                <a:ea typeface="Aptos" panose="020B0004020202020204" pitchFamily="34" charset="0"/>
                <a:cs typeface="Times New Roman" panose="02020603050405020304" pitchFamily="18" charset="0"/>
              </a:rPr>
              <a:t>  para el Patrimonio</a:t>
            </a:r>
          </a:p>
          <a:p>
            <a:pPr>
              <a:lnSpc>
                <a:spcPct val="115000"/>
              </a:lnSpc>
              <a:spcAft>
                <a:spcPts val="800"/>
              </a:spcAft>
              <a:buNone/>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El cambio climático ha dejado de ser un problema ambiental para convertirse en uno de los mayores desafíos de la gestión del patrimonio cultural en el mundo.”</a:t>
            </a:r>
          </a:p>
          <a:p>
            <a:pPr>
              <a:lnSpc>
                <a:spcPct val="115000"/>
              </a:lnSpc>
              <a:spcAft>
                <a:spcPts val="800"/>
              </a:spcAft>
              <a:buNone/>
            </a:pPr>
            <a:endParaRPr lang="es-ES" sz="2000" kern="100" dirty="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s-ES" sz="1800" dirty="0"/>
              <a:t>La UNESCO viene advirtiendo desde hace años que el cambio climático afecta directamente los bienes inscritos en la Lista de Patrimonio Mundial y que los Estados debe incorporar la </a:t>
            </a:r>
            <a:r>
              <a:rPr lang="es-ES" sz="1800" b="1" dirty="0"/>
              <a:t>adaptación climática </a:t>
            </a:r>
            <a:r>
              <a:rPr lang="es-ES" sz="1800" dirty="0"/>
              <a:t>dentro de sus políticas de conservación. Ya no basta con restaurar un monumento o bien cuando se deteriora; es necesario anticipar los riesgos, reducir la vulnerabilidad y planificar intervenciones pensando en escenarios futuros. </a:t>
            </a:r>
            <a:endParaRPr lang="es-CO" sz="1800" dirty="0"/>
          </a:p>
        </p:txBody>
      </p:sp>
    </p:spTree>
    <p:extLst>
      <p:ext uri="{BB962C8B-B14F-4D97-AF65-F5344CB8AC3E}">
        <p14:creationId xmlns:p14="http://schemas.microsoft.com/office/powerpoint/2010/main" val="37418616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25681F1A-315C-A1AD-99D9-1432783E4592}"/>
              </a:ext>
            </a:extLst>
          </p:cNvPr>
          <p:cNvSpPr>
            <a:spLocks noGrp="1"/>
          </p:cNvSpPr>
          <p:nvPr>
            <p:ph type="title"/>
          </p:nvPr>
        </p:nvSpPr>
        <p:spPr>
          <a:xfrm>
            <a:off x="677334" y="609600"/>
            <a:ext cx="8537004" cy="1078523"/>
          </a:xfrm>
        </p:spPr>
        <p:txBody>
          <a:bodyPr>
            <a:normAutofit fontScale="90000"/>
          </a:bodyPr>
          <a:lstStyle/>
          <a:p>
            <a:r>
              <a:rPr lang="es-ES" b="1" dirty="0">
                <a:solidFill>
                  <a:schemeClr val="tx1"/>
                </a:solidFill>
              </a:rPr>
              <a:t>¿Por qué Cartagena es especialmente   vulnerable?</a:t>
            </a:r>
            <a:br>
              <a:rPr lang="es-ES" b="1" dirty="0">
                <a:solidFill>
                  <a:schemeClr val="tx1"/>
                </a:solidFill>
              </a:rPr>
            </a:br>
            <a:br>
              <a:rPr lang="es-ES" b="1" dirty="0">
                <a:solidFill>
                  <a:schemeClr val="tx1"/>
                </a:solidFill>
              </a:rPr>
            </a:br>
            <a:r>
              <a:rPr lang="es-ES" dirty="0">
                <a:solidFill>
                  <a:schemeClr val="tx1"/>
                </a:solidFill>
              </a:rPr>
              <a:t>“</a:t>
            </a:r>
            <a:r>
              <a:rPr lang="es-ES" sz="2200" dirty="0">
                <a:solidFill>
                  <a:schemeClr val="tx1"/>
                </a:solidFill>
              </a:rPr>
              <a:t>Cartagena es una ciudad costera construida sobre un complejo sistema de islas, bahías, ciénagas y zonas bajas. Esa condición geográfica, que fue una ventaja estratégica durante la época colonial, hoy la convierte en una de las ciudades patrimoniales más expuestas a los efectos del cambio climático.”</a:t>
            </a:r>
            <a:br>
              <a:rPr lang="es-ES" sz="2200" dirty="0">
                <a:solidFill>
                  <a:schemeClr val="tx1"/>
                </a:solidFill>
              </a:rPr>
            </a:br>
            <a:br>
              <a:rPr lang="es-ES" sz="2200" dirty="0">
                <a:solidFill>
                  <a:schemeClr val="tx1"/>
                </a:solidFill>
              </a:rPr>
            </a:br>
            <a:r>
              <a:rPr lang="es-ES" sz="2200" dirty="0">
                <a:solidFill>
                  <a:schemeClr val="tx1"/>
                </a:solidFill>
              </a:rPr>
              <a:t>Principales riesgos:</a:t>
            </a:r>
            <a:br>
              <a:rPr lang="es-ES" sz="2200" dirty="0">
                <a:solidFill>
                  <a:schemeClr val="tx1"/>
                </a:solidFill>
              </a:rPr>
            </a:br>
            <a:r>
              <a:rPr lang="es-ES" sz="2200" dirty="0">
                <a:solidFill>
                  <a:schemeClr val="tx1"/>
                </a:solidFill>
              </a:rPr>
              <a:t>Aumento del nivel medio del mar; marejadas e inundaciones costeras;</a:t>
            </a:r>
            <a:br>
              <a:rPr lang="es-CO" sz="2200" dirty="0">
                <a:solidFill>
                  <a:schemeClr val="tx1"/>
                </a:solidFill>
              </a:rPr>
            </a:br>
            <a:r>
              <a:rPr lang="es-ES" sz="2200" dirty="0">
                <a:solidFill>
                  <a:schemeClr val="tx1"/>
                </a:solidFill>
              </a:rPr>
              <a:t>erosión litoral; incremento de la humanidad; cristalización de sales en la piedra coralina y en los morteros históricos; lluvias más intensas; eventos climáticos extremo y deterioro biológico acelerado.</a:t>
            </a:r>
            <a:br>
              <a:rPr lang="es-CO" sz="2200" dirty="0">
                <a:solidFill>
                  <a:schemeClr val="tx1"/>
                </a:solidFill>
              </a:rPr>
            </a:br>
            <a:br>
              <a:rPr lang="es-CO" sz="2200" dirty="0"/>
            </a:br>
            <a:br>
              <a:rPr lang="es-ES" b="1" dirty="0"/>
            </a:br>
            <a:endParaRPr lang="es-CO" dirty="0"/>
          </a:p>
        </p:txBody>
      </p:sp>
    </p:spTree>
    <p:extLst>
      <p:ext uri="{BB962C8B-B14F-4D97-AF65-F5344CB8AC3E}">
        <p14:creationId xmlns:p14="http://schemas.microsoft.com/office/powerpoint/2010/main" val="30279969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286FAC0-3B49-3CFF-0846-CB2D560D2AAD}"/>
              </a:ext>
            </a:extLst>
          </p:cNvPr>
          <p:cNvSpPr txBox="1"/>
          <p:nvPr/>
        </p:nvSpPr>
        <p:spPr>
          <a:xfrm>
            <a:off x="2170444" y="522514"/>
            <a:ext cx="6312875" cy="6250942"/>
          </a:xfrm>
          <a:prstGeom prst="rect">
            <a:avLst/>
          </a:prstGeom>
          <a:noFill/>
        </p:spPr>
        <p:txBody>
          <a:bodyPr wrap="square">
            <a:spAutoFit/>
          </a:bodyPr>
          <a:lstStyle/>
          <a:p>
            <a:pPr algn="just">
              <a:lnSpc>
                <a:spcPct val="115000"/>
              </a:lnSpc>
              <a:spcAft>
                <a:spcPts val="800"/>
              </a:spcAft>
              <a:buNone/>
            </a:pPr>
            <a:r>
              <a:rPr lang="es-ES" sz="1200" b="1" kern="100" dirty="0">
                <a:effectLst/>
                <a:latin typeface="Aptos" panose="020B0004020202020204" pitchFamily="34" charset="0"/>
                <a:ea typeface="Aptos" panose="020B0004020202020204" pitchFamily="34" charset="0"/>
                <a:cs typeface="Times New Roman" panose="02020603050405020304" pitchFamily="18" charset="0"/>
              </a:rPr>
              <a:t>¿</a:t>
            </a:r>
            <a:r>
              <a:rPr lang="es-ES" sz="2000" b="1" kern="100" dirty="0">
                <a:effectLst/>
                <a:latin typeface="Aptos" panose="020B0004020202020204" pitchFamily="34" charset="0"/>
                <a:ea typeface="Aptos" panose="020B0004020202020204" pitchFamily="34" charset="0"/>
                <a:cs typeface="Times New Roman" panose="02020603050405020304" pitchFamily="18" charset="0"/>
              </a:rPr>
              <a:t>Qué puede ocurrir con el sistema de fortificaciones?</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buNone/>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Las fortificaciones fueron diseñadas para resistir ataques militares.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buNone/>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Construidas entre el siglo XVI y el XVIII, no fueron concebidas para enfrentar un cambio permanente en las condiciones climáticas.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buNone/>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Eso cambia completamente el enfoque de conservación, de la gestión.</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buNone/>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Las amenazas incluyen:</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aceleración del deterioro de la piedra;</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lavado de morteros históricos;</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corrosión de elementos metálico;</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debilitamiento estructural por humedad continua;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perdida de estabilidad de algunos sectores expuestos.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algn="just">
              <a:lnSpc>
                <a:spcPct val="115000"/>
              </a:lnSpc>
              <a:spcAft>
                <a:spcPts val="800"/>
              </a:spcAft>
              <a:buNone/>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492546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059CC31-2B6A-B2EA-CFAC-A42D57F235F4}"/>
              </a:ext>
            </a:extLst>
          </p:cNvPr>
          <p:cNvSpPr txBox="1"/>
          <p:nvPr/>
        </p:nvSpPr>
        <p:spPr>
          <a:xfrm>
            <a:off x="1515618" y="963930"/>
            <a:ext cx="7705725" cy="5379934"/>
          </a:xfrm>
          <a:prstGeom prst="rect">
            <a:avLst/>
          </a:prstGeom>
          <a:noFill/>
        </p:spPr>
        <p:txBody>
          <a:bodyPr wrap="square">
            <a:spAutoFit/>
          </a:bodyPr>
          <a:lstStyle/>
          <a:p>
            <a:pPr algn="ctr">
              <a:lnSpc>
                <a:spcPct val="115000"/>
              </a:lnSpc>
              <a:spcAft>
                <a:spcPts val="800"/>
              </a:spcAft>
              <a:buNone/>
            </a:pPr>
            <a:r>
              <a:rPr lang="es-ES" sz="2400" kern="100" dirty="0">
                <a:effectLst/>
                <a:latin typeface="Aptos" panose="020B0004020202020204" pitchFamily="34" charset="0"/>
                <a:ea typeface="Aptos" panose="020B0004020202020204" pitchFamily="34" charset="0"/>
                <a:cs typeface="Times New Roman" panose="02020603050405020304" pitchFamily="18" charset="0"/>
              </a:rPr>
              <a:t>¿</a:t>
            </a:r>
            <a:r>
              <a:rPr lang="es-ES" sz="2400" b="1" kern="100" dirty="0">
                <a:effectLst/>
                <a:latin typeface="Aptos" panose="020B0004020202020204" pitchFamily="34" charset="0"/>
                <a:ea typeface="Aptos" panose="020B0004020202020204" pitchFamily="34" charset="0"/>
                <a:cs typeface="Times New Roman" panose="02020603050405020304" pitchFamily="18" charset="0"/>
              </a:rPr>
              <a:t>Qué es la gestión del patrimonio monumental?</a:t>
            </a:r>
            <a:endParaRPr lang="es-CO" sz="2400"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15000"/>
              </a:lnSpc>
              <a:spcAft>
                <a:spcPts val="800"/>
              </a:spcAft>
              <a:buFont typeface="Arial" panose="020B0604020202020204" pitchFamily="34" charset="0"/>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Identificar</a:t>
            </a:r>
          </a:p>
          <a:p>
            <a:pPr marL="800100" lvl="1" indent="-342900">
              <a:lnSpc>
                <a:spcPct val="115000"/>
              </a:lnSpc>
              <a:spcAft>
                <a:spcPts val="800"/>
              </a:spcAft>
              <a:buFont typeface="Arial" panose="020B0604020202020204" pitchFamily="34" charset="0"/>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Conocer </a:t>
            </a:r>
          </a:p>
          <a:p>
            <a:pPr marL="800100" lvl="1" indent="-342900">
              <a:lnSpc>
                <a:spcPct val="115000"/>
              </a:lnSpc>
              <a:spcAft>
                <a:spcPts val="800"/>
              </a:spcAft>
              <a:buFont typeface="Arial" panose="020B0604020202020204" pitchFamily="34" charset="0"/>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Proteger </a:t>
            </a:r>
          </a:p>
          <a:p>
            <a:pPr marL="800100" lvl="1" indent="-342900">
              <a:lnSpc>
                <a:spcPct val="115000"/>
              </a:lnSpc>
              <a:spcAft>
                <a:spcPts val="800"/>
              </a:spcAft>
              <a:buFont typeface="Arial" panose="020B0604020202020204" pitchFamily="34" charset="0"/>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Conservar</a:t>
            </a:r>
          </a:p>
          <a:p>
            <a:pPr marL="800100" lvl="1" indent="-342900">
              <a:lnSpc>
                <a:spcPct val="115000"/>
              </a:lnSpc>
              <a:spcAft>
                <a:spcPts val="800"/>
              </a:spcAft>
              <a:buFont typeface="Arial" panose="020B0604020202020204" pitchFamily="34" charset="0"/>
              <a:buChar char="•"/>
            </a:pPr>
            <a:r>
              <a:rPr lang="es-ES" sz="2000" dirty="0">
                <a:latin typeface="Aptos" panose="020B0004020202020204" pitchFamily="34" charset="0"/>
              </a:rPr>
              <a:t>Restaurar</a:t>
            </a:r>
          </a:p>
          <a:p>
            <a:pPr marL="800100" lvl="1" indent="-342900">
              <a:lnSpc>
                <a:spcPct val="115000"/>
              </a:lnSpc>
              <a:spcAft>
                <a:spcPts val="800"/>
              </a:spcAft>
              <a:buFont typeface="Arial" panose="020B0604020202020204" pitchFamily="34" charset="0"/>
              <a:buChar char="•"/>
            </a:pPr>
            <a:r>
              <a:rPr lang="es-ES" sz="2000" dirty="0">
                <a:latin typeface="Aptos" panose="020B0004020202020204" pitchFamily="34" charset="0"/>
              </a:rPr>
              <a:t>Administrar</a:t>
            </a:r>
          </a:p>
          <a:p>
            <a:pPr marL="800100" lvl="1" indent="-342900">
              <a:lnSpc>
                <a:spcPct val="115000"/>
              </a:lnSpc>
              <a:spcAft>
                <a:spcPts val="800"/>
              </a:spcAft>
              <a:buFont typeface="Arial" panose="020B0604020202020204" pitchFamily="34" charset="0"/>
              <a:buChar char="•"/>
            </a:pPr>
            <a:r>
              <a:rPr lang="es-ES" sz="2000" dirty="0">
                <a:latin typeface="Aptos" panose="020B0004020202020204" pitchFamily="34" charset="0"/>
              </a:rPr>
              <a:t>Educar </a:t>
            </a:r>
          </a:p>
          <a:p>
            <a:pPr marL="800100" lvl="1" indent="-342900">
              <a:lnSpc>
                <a:spcPct val="115000"/>
              </a:lnSpc>
              <a:spcAft>
                <a:spcPts val="800"/>
              </a:spcAft>
              <a:buFont typeface="Arial" panose="020B0604020202020204" pitchFamily="34" charset="0"/>
              <a:buChar char="•"/>
            </a:pPr>
            <a:r>
              <a:rPr lang="es-ES" sz="2000" dirty="0">
                <a:latin typeface="Aptos" panose="020B0004020202020204" pitchFamily="34" charset="0"/>
              </a:rPr>
              <a:t>Transmitir </a:t>
            </a:r>
          </a:p>
          <a:p>
            <a:endParaRPr lang="es-CO" sz="2400" dirty="0">
              <a:latin typeface="Aptos" panose="020B0004020202020204" pitchFamily="34" charset="0"/>
            </a:endParaRPr>
          </a:p>
          <a:p>
            <a:r>
              <a:rPr lang="es-ES" sz="2400" dirty="0">
                <a:latin typeface="Aptos" panose="020B0004020202020204" pitchFamily="34" charset="0"/>
              </a:rPr>
              <a:t>La gestión del patrimonio es un proceso continuo, no una intervención asilada.</a:t>
            </a:r>
            <a:endParaRPr lang="es-CO"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5538265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96B84EF9-A7ED-3AA8-BBFA-E060B151D15F}"/>
              </a:ext>
            </a:extLst>
          </p:cNvPr>
          <p:cNvSpPr>
            <a:spLocks noGrp="1"/>
          </p:cNvSpPr>
          <p:nvPr>
            <p:ph type="title"/>
          </p:nvPr>
        </p:nvSpPr>
        <p:spPr>
          <a:xfrm>
            <a:off x="677333" y="609600"/>
            <a:ext cx="10024161" cy="1319684"/>
          </a:xfrm>
        </p:spPr>
        <p:txBody>
          <a:bodyPr>
            <a:normAutofit fontScale="90000"/>
          </a:bodyPr>
          <a:lstStyle/>
          <a:p>
            <a:r>
              <a:rPr lang="es-ES" dirty="0"/>
              <a:t> </a:t>
            </a:r>
            <a:br>
              <a:rPr lang="es-CO" dirty="0"/>
            </a:br>
            <a:r>
              <a:rPr lang="es-ES" b="1" dirty="0"/>
              <a:t>            </a:t>
            </a:r>
            <a:r>
              <a:rPr lang="es-ES" sz="2200" b="1" dirty="0">
                <a:solidFill>
                  <a:schemeClr val="tx1"/>
                </a:solidFill>
              </a:rPr>
              <a:t>El aumento del nivel del mar </a:t>
            </a:r>
            <a:br>
              <a:rPr lang="es-ES" sz="2200" b="1" dirty="0">
                <a:solidFill>
                  <a:schemeClr val="tx1"/>
                </a:solidFill>
              </a:rPr>
            </a:br>
            <a:br>
              <a:rPr lang="es-CO" dirty="0"/>
            </a:br>
            <a:r>
              <a:rPr lang="es-ES" sz="2200" dirty="0">
                <a:solidFill>
                  <a:schemeClr val="tx1"/>
                </a:solidFill>
                <a:latin typeface="Aptos" panose="020B0004020202020204" pitchFamily="34" charset="0"/>
              </a:rPr>
              <a:t>El aumento progresivo del nivel del mar representa una amenaza para las fortificaciones construidas prácticamente a nivel de la costa. </a:t>
            </a:r>
            <a:br>
              <a:rPr lang="es-CO" sz="2200" dirty="0">
                <a:solidFill>
                  <a:schemeClr val="tx1"/>
                </a:solidFill>
                <a:latin typeface="Aptos" panose="020B0004020202020204" pitchFamily="34" charset="0"/>
              </a:rPr>
            </a:br>
            <a:r>
              <a:rPr lang="es-ES" sz="2200" dirty="0">
                <a:solidFill>
                  <a:schemeClr val="tx1"/>
                </a:solidFill>
                <a:latin typeface="Aptos" panose="020B0004020202020204" pitchFamily="34" charset="0"/>
              </a:rPr>
              <a:t> </a:t>
            </a:r>
            <a:br>
              <a:rPr lang="es-CO" sz="2200" dirty="0">
                <a:solidFill>
                  <a:schemeClr val="tx1"/>
                </a:solidFill>
                <a:latin typeface="Aptos" panose="020B0004020202020204" pitchFamily="34" charset="0"/>
              </a:rPr>
            </a:br>
            <a:r>
              <a:rPr lang="es-ES" sz="2200" dirty="0">
                <a:solidFill>
                  <a:schemeClr val="tx1"/>
                </a:solidFill>
                <a:latin typeface="Aptos" panose="020B0004020202020204" pitchFamily="34" charset="0"/>
              </a:rPr>
              <a:t>Las consecuencias incluyen:</a:t>
            </a:r>
            <a:br>
              <a:rPr lang="es-CO" sz="2200" dirty="0">
                <a:solidFill>
                  <a:schemeClr val="tx1"/>
                </a:solidFill>
                <a:latin typeface="Aptos" panose="020B0004020202020204" pitchFamily="34" charset="0"/>
              </a:rPr>
            </a:br>
            <a:r>
              <a:rPr lang="es-ES" sz="2200" dirty="0">
                <a:solidFill>
                  <a:schemeClr val="tx1"/>
                </a:solidFill>
                <a:latin typeface="Aptos" panose="020B0004020202020204" pitchFamily="34" charset="0"/>
              </a:rPr>
              <a:t>inundaciones más frecuentes de sectores bajos;</a:t>
            </a:r>
            <a:br>
              <a:rPr lang="es-CO" sz="2200" dirty="0">
                <a:solidFill>
                  <a:schemeClr val="tx1"/>
                </a:solidFill>
                <a:latin typeface="Aptos" panose="020B0004020202020204" pitchFamily="34" charset="0"/>
              </a:rPr>
            </a:br>
            <a:r>
              <a:rPr lang="es-ES" sz="2200" dirty="0">
                <a:solidFill>
                  <a:schemeClr val="tx1"/>
                </a:solidFill>
                <a:latin typeface="Aptos" panose="020B0004020202020204" pitchFamily="34" charset="0"/>
              </a:rPr>
              <a:t>deterioro de cimientos;</a:t>
            </a:r>
            <a:br>
              <a:rPr lang="es-CO" sz="2200" dirty="0">
                <a:solidFill>
                  <a:schemeClr val="tx1"/>
                </a:solidFill>
                <a:latin typeface="Aptos" panose="020B0004020202020204" pitchFamily="34" charset="0"/>
              </a:rPr>
            </a:br>
            <a:r>
              <a:rPr lang="es-ES" sz="2200" dirty="0">
                <a:solidFill>
                  <a:schemeClr val="tx1"/>
                </a:solidFill>
                <a:latin typeface="Aptos" panose="020B0004020202020204" pitchFamily="34" charset="0"/>
              </a:rPr>
              <a:t>aumento de la humedad permanente;</a:t>
            </a:r>
            <a:br>
              <a:rPr lang="es-CO" sz="2200" dirty="0">
                <a:solidFill>
                  <a:schemeClr val="tx1"/>
                </a:solidFill>
                <a:latin typeface="Aptos" panose="020B0004020202020204" pitchFamily="34" charset="0"/>
              </a:rPr>
            </a:br>
            <a:r>
              <a:rPr lang="es-ES" sz="2200" dirty="0">
                <a:solidFill>
                  <a:schemeClr val="tx1"/>
                </a:solidFill>
                <a:latin typeface="Aptos" panose="020B0004020202020204" pitchFamily="34" charset="0"/>
              </a:rPr>
              <a:t>erosión de bases murarías;</a:t>
            </a:r>
            <a:br>
              <a:rPr lang="es-CO" sz="2200" dirty="0">
                <a:solidFill>
                  <a:schemeClr val="tx1"/>
                </a:solidFill>
                <a:latin typeface="Aptos" panose="020B0004020202020204" pitchFamily="34" charset="0"/>
              </a:rPr>
            </a:br>
            <a:r>
              <a:rPr lang="es-ES" sz="2200" dirty="0">
                <a:solidFill>
                  <a:schemeClr val="tx1"/>
                </a:solidFill>
                <a:latin typeface="Aptos" panose="020B0004020202020204" pitchFamily="34" charset="0"/>
              </a:rPr>
              <a:t>perdida de los materiales históricos;</a:t>
            </a:r>
            <a:br>
              <a:rPr lang="es-CO" sz="2200" dirty="0">
                <a:solidFill>
                  <a:schemeClr val="tx1"/>
                </a:solidFill>
                <a:latin typeface="Aptos" panose="020B0004020202020204" pitchFamily="34" charset="0"/>
              </a:rPr>
            </a:br>
            <a:r>
              <a:rPr lang="es-ES" sz="2200" dirty="0">
                <a:solidFill>
                  <a:schemeClr val="tx1"/>
                </a:solidFill>
                <a:latin typeface="Aptos" panose="020B0004020202020204" pitchFamily="34" charset="0"/>
              </a:rPr>
              <a:t>afectación de caminos de ronda y espacios públicos históricos. </a:t>
            </a:r>
            <a:br>
              <a:rPr lang="es-ES" sz="2200" dirty="0">
                <a:solidFill>
                  <a:schemeClr val="tx1"/>
                </a:solidFill>
                <a:latin typeface="Aptos" panose="020B0004020202020204" pitchFamily="34" charset="0"/>
              </a:rPr>
            </a:br>
            <a:br>
              <a:rPr lang="es-CO" sz="2200" dirty="0">
                <a:solidFill>
                  <a:schemeClr val="tx1"/>
                </a:solidFill>
                <a:latin typeface="Aptos" panose="020B0004020202020204" pitchFamily="34" charset="0"/>
              </a:rPr>
            </a:br>
            <a:r>
              <a:rPr lang="es-ES" sz="2200" dirty="0">
                <a:solidFill>
                  <a:schemeClr val="tx1"/>
                </a:solidFill>
              </a:rPr>
              <a:t>No se trata de un riesgo hipotético; es un proceso gradual que se observa en muchas ciudades del mundo. </a:t>
            </a:r>
            <a:br>
              <a:rPr lang="es-CO" sz="2200" dirty="0">
                <a:solidFill>
                  <a:schemeClr val="tx1"/>
                </a:solidFill>
              </a:rPr>
            </a:br>
            <a:endParaRPr lang="es-CO" sz="2200" dirty="0">
              <a:solidFill>
                <a:schemeClr val="tx1"/>
              </a:solidFill>
            </a:endParaRPr>
          </a:p>
        </p:txBody>
      </p:sp>
    </p:spTree>
    <p:extLst>
      <p:ext uri="{BB962C8B-B14F-4D97-AF65-F5344CB8AC3E}">
        <p14:creationId xmlns:p14="http://schemas.microsoft.com/office/powerpoint/2010/main" val="41845904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459C506-5F4B-4B75-9218-C7C3F87FA8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BC659EEB-C3AE-4544-8263-417009DCDF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2" name="Straight Connector 11">
              <a:extLst>
                <a:ext uri="{FF2B5EF4-FFF2-40B4-BE49-F238E27FC236}">
                  <a16:creationId xmlns:a16="http://schemas.microsoft.com/office/drawing/2014/main" id="{D99DB6C6-36F9-4576-A558-95153EADBE4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694E7916-EDE4-4B50-A4A1-6B28FDD4D9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14" name="Rectangle 25">
              <a:extLst>
                <a:ext uri="{FF2B5EF4-FFF2-40B4-BE49-F238E27FC236}">
                  <a16:creationId xmlns:a16="http://schemas.microsoft.com/office/drawing/2014/main" id="{6F6CB7BB-4370-4173-97F8-F636C0F149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15" name="Isosceles Triangle 14">
              <a:extLst>
                <a:ext uri="{FF2B5EF4-FFF2-40B4-BE49-F238E27FC236}">
                  <a16:creationId xmlns:a16="http://schemas.microsoft.com/office/drawing/2014/main" id="{B0F590BB-1F51-4138-A2D4-2E483C84FB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16" name="Rectangle 27">
              <a:extLst>
                <a:ext uri="{FF2B5EF4-FFF2-40B4-BE49-F238E27FC236}">
                  <a16:creationId xmlns:a16="http://schemas.microsoft.com/office/drawing/2014/main" id="{4A492863-9797-45A2-BAB3-514F10C5F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17" name="Rectangle 28">
              <a:extLst>
                <a:ext uri="{FF2B5EF4-FFF2-40B4-BE49-F238E27FC236}">
                  <a16:creationId xmlns:a16="http://schemas.microsoft.com/office/drawing/2014/main" id="{7C1E33F6-6D0F-4ECF-92F4-6F71D8BAF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18" name="Rectangle 29">
              <a:extLst>
                <a:ext uri="{FF2B5EF4-FFF2-40B4-BE49-F238E27FC236}">
                  <a16:creationId xmlns:a16="http://schemas.microsoft.com/office/drawing/2014/main" id="{73EEEA64-7411-474B-BD0E-60C24B3F4E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19" name="Isosceles Triangle 18">
              <a:extLst>
                <a:ext uri="{FF2B5EF4-FFF2-40B4-BE49-F238E27FC236}">
                  <a16:creationId xmlns:a16="http://schemas.microsoft.com/office/drawing/2014/main" id="{4F82A6DD-92BB-4443-B5A5-05240DD558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20" name="Isosceles Triangle 19">
              <a:extLst>
                <a:ext uri="{FF2B5EF4-FFF2-40B4-BE49-F238E27FC236}">
                  <a16:creationId xmlns:a16="http://schemas.microsoft.com/office/drawing/2014/main" id="{79832BCB-1DCF-46AC-9FFA-170791668D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grpSp>
      <p:sp useBgFill="1">
        <p:nvSpPr>
          <p:cNvPr id="22" name="Rectangle 21">
            <a:extLst>
              <a:ext uri="{FF2B5EF4-FFF2-40B4-BE49-F238E27FC236}">
                <a16:creationId xmlns:a16="http://schemas.microsoft.com/office/drawing/2014/main" id="{4E74DA95-CD7A-4D5E-9D27-67A759CE7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3B60F183-D047-98E1-9BB2-614B3E9BC2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4262" y="1689482"/>
            <a:ext cx="4650004" cy="3487503"/>
          </a:xfrm>
          <a:prstGeom prst="rect">
            <a:avLst/>
          </a:prstGeom>
        </p:spPr>
      </p:pic>
      <p:cxnSp>
        <p:nvCxnSpPr>
          <p:cNvPr id="24" name="Straight Connector 23">
            <a:extLst>
              <a:ext uri="{FF2B5EF4-FFF2-40B4-BE49-F238E27FC236}">
                <a16:creationId xmlns:a16="http://schemas.microsoft.com/office/drawing/2014/main" id="{14AA3B5C-0C55-4FFF-9C45-8F9F7C074A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81305" y="1650669"/>
            <a:ext cx="0" cy="3431969"/>
          </a:xfrm>
          <a:prstGeom prst="line">
            <a:avLst/>
          </a:prstGeom>
        </p:spPr>
        <p:style>
          <a:lnRef idx="1">
            <a:schemeClr val="accent1"/>
          </a:lnRef>
          <a:fillRef idx="0">
            <a:schemeClr val="accent1"/>
          </a:fillRef>
          <a:effectRef idx="0">
            <a:schemeClr val="accent1"/>
          </a:effectRef>
          <a:fontRef idx="minor">
            <a:schemeClr val="tx1"/>
          </a:fontRef>
        </p:style>
      </p:cxnSp>
      <p:pic>
        <p:nvPicPr>
          <p:cNvPr id="4" name="Imagen 3">
            <a:extLst>
              <a:ext uri="{FF2B5EF4-FFF2-40B4-BE49-F238E27FC236}">
                <a16:creationId xmlns:a16="http://schemas.microsoft.com/office/drawing/2014/main" id="{0B5900DE-1640-8CB6-9426-AFCEDC9BBB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4367" y="1689481"/>
            <a:ext cx="4650004" cy="3487503"/>
          </a:xfrm>
          <a:prstGeom prst="rect">
            <a:avLst/>
          </a:prstGeom>
        </p:spPr>
      </p:pic>
    </p:spTree>
    <p:extLst>
      <p:ext uri="{BB962C8B-B14F-4D97-AF65-F5344CB8AC3E}">
        <p14:creationId xmlns:p14="http://schemas.microsoft.com/office/powerpoint/2010/main" val="15259384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1BA54C4-5F22-E54C-7877-D2D6E431A60F}"/>
              </a:ext>
            </a:extLst>
          </p:cNvPr>
          <p:cNvSpPr txBox="1"/>
          <p:nvPr/>
        </p:nvSpPr>
        <p:spPr>
          <a:xfrm>
            <a:off x="590550" y="1123950"/>
            <a:ext cx="8582025" cy="4596323"/>
          </a:xfrm>
          <a:prstGeom prst="rect">
            <a:avLst/>
          </a:prstGeom>
          <a:noFill/>
        </p:spPr>
        <p:txBody>
          <a:bodyPr wrap="square">
            <a:spAutoFit/>
          </a:bodyPr>
          <a:lstStyle/>
          <a:p>
            <a:pPr algn="ctr">
              <a:lnSpc>
                <a:spcPct val="115000"/>
              </a:lnSpc>
              <a:spcAft>
                <a:spcPts val="800"/>
              </a:spcAft>
              <a:buNone/>
            </a:pPr>
            <a:r>
              <a:rPr lang="es-ES" sz="1200" b="1" kern="100" dirty="0">
                <a:effectLst/>
                <a:latin typeface="Aptos" panose="020B0004020202020204" pitchFamily="34" charset="0"/>
                <a:ea typeface="Aptos" panose="020B0004020202020204" pitchFamily="34" charset="0"/>
                <a:cs typeface="Times New Roman" panose="02020603050405020304" pitchFamily="18" charset="0"/>
              </a:rPr>
              <a:t> </a:t>
            </a:r>
            <a:r>
              <a:rPr lang="es-ES" sz="2000" b="1" kern="100" dirty="0">
                <a:effectLst/>
                <a:latin typeface="Aptos" panose="020B0004020202020204" pitchFamily="34" charset="0"/>
                <a:ea typeface="Aptos" panose="020B0004020202020204" pitchFamily="34" charset="0"/>
                <a:cs typeface="Times New Roman" panose="02020603050405020304" pitchFamily="18" charset="0"/>
              </a:rPr>
              <a:t>Aprendizajes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buNone/>
            </a:pPr>
            <a:r>
              <a:rPr lang="es-ES" sz="2000" b="1" kern="100" dirty="0">
                <a:effectLst/>
                <a:latin typeface="Aptos" panose="020B0004020202020204" pitchFamily="34" charset="0"/>
                <a:ea typeface="Aptos" panose="020B0004020202020204" pitchFamily="34" charset="0"/>
                <a:cs typeface="Times New Roman" panose="02020603050405020304" pitchFamily="18" charset="0"/>
              </a:rPr>
              <a:t>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buNone/>
            </a:pPr>
            <a:r>
              <a:rPr lang="es-ES" sz="2000" b="1" kern="100" dirty="0">
                <a:effectLst/>
                <a:latin typeface="Aptos" panose="020B0004020202020204" pitchFamily="34" charset="0"/>
                <a:ea typeface="Aptos" panose="020B0004020202020204" pitchFamily="34" charset="0"/>
                <a:cs typeface="Times New Roman" panose="02020603050405020304" pitchFamily="18" charset="0"/>
              </a:rPr>
              <a:t>“Durante décadas nos preguntamos cómo atraer más turistas a Cartagena.  Hoy la pregunta debe ser otra: ¿cómo garantizar que el turismo contribuya a conservar el patrimonio y a mejorar la calidad de vida de quienes habitan la ciudad? La verdadera gestión del patrimonio monumental consiste en encontrar ese equilibrio”</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buNone/>
            </a:pPr>
            <a:r>
              <a:rPr lang="es-ES" sz="2000" b="1" kern="100" dirty="0">
                <a:effectLst/>
                <a:latin typeface="Aptos" panose="020B0004020202020204" pitchFamily="34" charset="0"/>
                <a:ea typeface="Aptos" panose="020B0004020202020204" pitchFamily="34" charset="0"/>
                <a:cs typeface="Times New Roman" panose="02020603050405020304" pitchFamily="18" charset="0"/>
              </a:rPr>
              <a:t>La conservación del patrimonio ya no depende  solo de restaurar monumentos , sino de gestionar  fenómenos  complejos- turismo, urbanización , riesgos ambientales  y transformación social- que  redefinen  el  futuro de Cartagena como  Ciudad  Patrimonio Mundial.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buNone/>
            </a:pPr>
            <a:r>
              <a:rPr lang="es-ES" sz="1200" b="1" kern="100" dirty="0">
                <a:effectLst/>
                <a:latin typeface="Aptos" panose="020B0004020202020204" pitchFamily="34" charset="0"/>
                <a:ea typeface="Aptos" panose="020B0004020202020204" pitchFamily="34" charset="0"/>
                <a:cs typeface="Times New Roman" panose="02020603050405020304" pitchFamily="18" charset="0"/>
              </a:rPr>
              <a:t> </a:t>
            </a:r>
            <a:endParaRPr lang="es-CO" dirty="0"/>
          </a:p>
        </p:txBody>
      </p:sp>
    </p:spTree>
    <p:extLst>
      <p:ext uri="{BB962C8B-B14F-4D97-AF65-F5344CB8AC3E}">
        <p14:creationId xmlns:p14="http://schemas.microsoft.com/office/powerpoint/2010/main" val="36958345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3E64BD16-6746-8937-5EC8-EA5071E449D2}"/>
              </a:ext>
            </a:extLst>
          </p:cNvPr>
          <p:cNvSpPr txBox="1"/>
          <p:nvPr/>
        </p:nvSpPr>
        <p:spPr>
          <a:xfrm>
            <a:off x="1163097" y="781624"/>
            <a:ext cx="6104372" cy="4283224"/>
          </a:xfrm>
          <a:prstGeom prst="rect">
            <a:avLst/>
          </a:prstGeom>
          <a:noFill/>
        </p:spPr>
        <p:txBody>
          <a:bodyPr wrap="square">
            <a:spAutoFit/>
          </a:bodyPr>
          <a:lstStyle/>
          <a:p>
            <a:pPr>
              <a:lnSpc>
                <a:spcPct val="115000"/>
              </a:lnSpc>
              <a:spcAft>
                <a:spcPts val="800"/>
              </a:spcAft>
              <a:buNone/>
            </a:pPr>
            <a:r>
              <a:rPr lang="es-ES" sz="1200" kern="100" dirty="0">
                <a:effectLst/>
                <a:latin typeface="Aptos" panose="020B0004020202020204" pitchFamily="34" charset="0"/>
                <a:ea typeface="Aptos" panose="020B0004020202020204" pitchFamily="34" charset="0"/>
                <a:cs typeface="Times New Roman" panose="02020603050405020304" pitchFamily="18" charset="0"/>
              </a:rPr>
              <a:t> </a:t>
            </a:r>
            <a:endParaRPr lang="es-CO" sz="12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buNone/>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Durante siglos las murallas protegieron a Cartagena del mar y de los ataques enemigos. Hoy, paradójicamente, el mar se ha convertido en uno de los mayores desafíos. La gestión del patrimonio monumental del siglo XXI ya no puede limitarse a conservar lo heredado; debe preparar  ese patrimonio  para un futuro marcado  por el cambio climático, el turismo, la transformación urbana y las nuevas tecnologías.  Conservar ya no significa únicamente restaurar; significa anticipar, adaptar y gestionar con una visión  de largo plazo.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6766393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B23038D-6EAE-D063-1E98-E6BC70E2543D}"/>
              </a:ext>
            </a:extLst>
          </p:cNvPr>
          <p:cNvSpPr txBox="1"/>
          <p:nvPr/>
        </p:nvSpPr>
        <p:spPr>
          <a:xfrm>
            <a:off x="924448" y="924448"/>
            <a:ext cx="8232111" cy="5440464"/>
          </a:xfrm>
          <a:prstGeom prst="rect">
            <a:avLst/>
          </a:prstGeom>
          <a:noFill/>
        </p:spPr>
        <p:txBody>
          <a:bodyPr wrap="square">
            <a:spAutoFit/>
          </a:bodyPr>
          <a:lstStyle/>
          <a:p>
            <a:pPr>
              <a:lnSpc>
                <a:spcPct val="115000"/>
              </a:lnSpc>
              <a:spcAft>
                <a:spcPts val="800"/>
              </a:spcAft>
              <a:buNone/>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                                                                Aprendizaje</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La experiencia demuestra que:</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El patrimonio no puede gestionarse únicamente desde el turismo.</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El turismo debe convertirse en un instrumento para la conservación y no al contrario.</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La comunidad residente debe ocupar  un lugar central  en las políticas patrimoniales.</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Es necesario diversificar  la oferta cultural  para distribuir  mejor los  beneficios.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La sostenibilidad debe ser  el eje de toda política turística.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El verdadero éxito de una ciudad patrimonial no se mide  solamente  por el número  de visitantes, sino por  su capacidad para conservar  su autenticidad  y garantizar calidad de vida a quienes  la habitan.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6239419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9737A22-B831-1BA1-5B9D-0BAE5AE49E70}"/>
              </a:ext>
            </a:extLst>
          </p:cNvPr>
          <p:cNvSpPr txBox="1"/>
          <p:nvPr/>
        </p:nvSpPr>
        <p:spPr>
          <a:xfrm>
            <a:off x="1314450" y="0"/>
            <a:ext cx="7900670" cy="4668970"/>
          </a:xfrm>
          <a:prstGeom prst="rect">
            <a:avLst/>
          </a:prstGeom>
          <a:noFill/>
        </p:spPr>
        <p:txBody>
          <a:bodyPr wrap="square">
            <a:spAutoFit/>
          </a:bodyPr>
          <a:lstStyle/>
          <a:p>
            <a:pPr algn="just">
              <a:lnSpc>
                <a:spcPct val="115000"/>
              </a:lnSpc>
              <a:spcAft>
                <a:spcPts val="800"/>
              </a:spcAft>
              <a:buNone/>
            </a:pPr>
            <a:endParaRPr lang="es-ES" sz="2400" b="1"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s-ES" sz="2400" b="1" kern="100" dirty="0">
                <a:effectLst/>
                <a:latin typeface="Aptos" panose="020B0004020202020204" pitchFamily="34" charset="0"/>
                <a:ea typeface="Aptos" panose="020B0004020202020204" pitchFamily="34" charset="0"/>
                <a:cs typeface="Times New Roman" panose="02020603050405020304" pitchFamily="18" charset="0"/>
              </a:rPr>
              <a:t>¿Cuáles son los retos  para Cartagena?</a:t>
            </a:r>
            <a:endParaRPr lang="es-CO" sz="2400"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gn="just">
              <a:lnSpc>
                <a:spcPct val="115000"/>
              </a:lnSpc>
              <a:buFont typeface="+mj-lt"/>
              <a:buAutoNum type="arabicPeriod"/>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Recuperar el equilibrio entre ciudad habitada y ciudad visitada.</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gn="just">
              <a:lnSpc>
                <a:spcPct val="115000"/>
              </a:lnSpc>
              <a:buFont typeface="+mj-lt"/>
              <a:buAutoNum type="arabicPeriod"/>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Diversificar la oferta turística hacia otros barrios y territorios.</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gn="just">
              <a:lnSpc>
                <a:spcPct val="115000"/>
              </a:lnSpc>
              <a:buFont typeface="+mj-lt"/>
              <a:buAutoNum type="arabicPeriod"/>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Promover turismo cultural, científico y educativo de mayor permanencia y menor impacto.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gn="just">
              <a:lnSpc>
                <a:spcPct val="115000"/>
              </a:lnSpc>
              <a:buFont typeface="+mj-lt"/>
              <a:buAutoNum type="arabicPeriod"/>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Fortalecer la participación de las comunidades residentes en la gestión del patrimonio.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gn="just">
              <a:lnSpc>
                <a:spcPct val="115000"/>
              </a:lnSpc>
              <a:buFont typeface="+mj-lt"/>
              <a:buAutoNum type="arabicPeriod"/>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Incorporar indicadores de sostenibilidad y capacidad de carga en la planificación turística.</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gn="just">
              <a:lnSpc>
                <a:spcPct val="115000"/>
              </a:lnSpc>
              <a:spcAft>
                <a:spcPts val="800"/>
              </a:spcAft>
              <a:buFont typeface="+mj-lt"/>
              <a:buAutoNum type="arabicPeriod"/>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Integrar las políticas de patrimonio, turismo, movilidad, vivienda y espacio público.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4987603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FD19A23-3CF0-7380-EFB0-7F9ED175FF8B}"/>
              </a:ext>
            </a:extLst>
          </p:cNvPr>
          <p:cNvSpPr txBox="1"/>
          <p:nvPr/>
        </p:nvSpPr>
        <p:spPr>
          <a:xfrm>
            <a:off x="964642" y="1587640"/>
            <a:ext cx="8151724" cy="3362972"/>
          </a:xfrm>
          <a:prstGeom prst="rect">
            <a:avLst/>
          </a:prstGeom>
          <a:noFill/>
        </p:spPr>
        <p:txBody>
          <a:bodyPr wrap="square">
            <a:spAutoFit/>
          </a:bodyPr>
          <a:lstStyle/>
          <a:p>
            <a:pPr algn="just">
              <a:lnSpc>
                <a:spcPct val="115000"/>
              </a:lnSpc>
              <a:spcAft>
                <a:spcPts val="800"/>
              </a:spcAft>
              <a:buNone/>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El mayor aprendizaje de Cartagena es que la conservación del patrimonio monumental no consiste únicamente en restaurar murallas, fuertes o edificios histórico. Consiste en construir instituciones sólidas, formar personas, generar conocimiento y comprometer a la sociedad con la protección de un legado que enfrenta nuevos desafíos. </a:t>
            </a:r>
          </a:p>
          <a:p>
            <a:pPr algn="just">
              <a:lnSpc>
                <a:spcPct val="115000"/>
              </a:lnSpc>
              <a:spcAft>
                <a:spcPts val="800"/>
              </a:spcAft>
              <a:buNone/>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El reto del siglo XXI será gestionar ese patrimonio en un contexto  marcado  por el cambio climático, la presión del turismo y el crecimiento  urbano, sin perder  los valores  universales excepcionales  que motivaron  su inscripción  en la Lista del Patrimonio  Mundial de la UNESCO.</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197857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1BC638B9-5F36-1AD3-8E2F-8976D5507E57}"/>
              </a:ext>
            </a:extLst>
          </p:cNvPr>
          <p:cNvSpPr txBox="1"/>
          <p:nvPr/>
        </p:nvSpPr>
        <p:spPr>
          <a:xfrm>
            <a:off x="2631688" y="1438507"/>
            <a:ext cx="8109463" cy="4916795"/>
          </a:xfrm>
          <a:prstGeom prst="rect">
            <a:avLst/>
          </a:prstGeom>
          <a:noFill/>
        </p:spPr>
        <p:txBody>
          <a:bodyPr wrap="square">
            <a:spAutoFit/>
          </a:bodyPr>
          <a:lstStyle/>
          <a:p>
            <a:pPr algn="ctr">
              <a:lnSpc>
                <a:spcPct val="115000"/>
              </a:lnSpc>
              <a:spcAft>
                <a:spcPts val="800"/>
              </a:spcAft>
              <a:buNone/>
            </a:pPr>
            <a:r>
              <a:rPr lang="es-CO" sz="2400" kern="100" dirty="0">
                <a:effectLst/>
                <a:latin typeface="Aptos" panose="020B0004020202020204" pitchFamily="34" charset="0"/>
                <a:ea typeface="Aptos" panose="020B0004020202020204" pitchFamily="34" charset="0"/>
                <a:cs typeface="Times New Roman" panose="02020603050405020304" pitchFamily="18" charset="0"/>
              </a:rPr>
              <a:t>Cartagena en el siglo XIX</a:t>
            </a:r>
          </a:p>
          <a:p>
            <a:pPr marL="800100" lvl="1" indent="-342900">
              <a:lnSpc>
                <a:spcPct val="115000"/>
              </a:lnSpc>
              <a:buFont typeface="Courier New" panose="02070309020205020404" pitchFamily="49" charset="0"/>
              <a:buChar char="o"/>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crisis económica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15000"/>
              </a:lnSpc>
              <a:buFont typeface="Courier New" panose="02070309020205020404" pitchFamily="49" charset="0"/>
              <a:buChar char="o"/>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guerras civiles </a:t>
            </a:r>
          </a:p>
          <a:p>
            <a:pPr marL="800100" lvl="1" indent="-342900">
              <a:lnSpc>
                <a:spcPct val="115000"/>
              </a:lnSpc>
              <a:buFont typeface="Courier New" panose="02070309020205020404" pitchFamily="49" charset="0"/>
              <a:buChar char="o"/>
            </a:pPr>
            <a:r>
              <a:rPr lang="es-ES" sz="2000" kern="100" dirty="0">
                <a:latin typeface="Aptos" panose="020B0004020202020204" pitchFamily="34" charset="0"/>
                <a:ea typeface="Aptos" panose="020B0004020202020204" pitchFamily="34" charset="0"/>
                <a:cs typeface="Times New Roman" panose="02020603050405020304" pitchFamily="18" charset="0"/>
              </a:rPr>
              <a:t>epidemias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15000"/>
              </a:lnSpc>
              <a:buFont typeface="Courier New" panose="02070309020205020404" pitchFamily="49" charset="0"/>
              <a:buChar char="o"/>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Sitio de 1815</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15000"/>
              </a:lnSpc>
              <a:buFont typeface="Courier New" panose="02070309020205020404" pitchFamily="49" charset="0"/>
              <a:buChar char="o"/>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disminución de la población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15000"/>
              </a:lnSpc>
              <a:buFont typeface="Courier New" panose="02070309020205020404" pitchFamily="49" charset="0"/>
              <a:buChar char="o"/>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perdida del protagonismo  comercial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15000"/>
              </a:lnSpc>
              <a:buFont typeface="Courier New" panose="02070309020205020404" pitchFamily="49" charset="0"/>
              <a:buChar char="o"/>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perdida y abandono de edificaciones ( casas, baluartes, cuarteles, iglesias, fuertes)</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15000"/>
              </a:lnSpc>
              <a:buFont typeface="Courier New" panose="02070309020205020404" pitchFamily="49" charset="0"/>
              <a:buChar char="o"/>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fortificaciones sin uso militar.</a:t>
            </a:r>
            <a:endParaRPr lang="es-ES" sz="2000" kern="100" dirty="0">
              <a:latin typeface="Aptos" panose="020B0004020202020204" pitchFamily="34" charset="0"/>
              <a:ea typeface="Aptos" panose="020B0004020202020204" pitchFamily="34" charset="0"/>
              <a:cs typeface="Times New Roman" panose="02020603050405020304" pitchFamily="18" charset="0"/>
            </a:endParaRPr>
          </a:p>
          <a:p>
            <a:pPr lvl="1">
              <a:lnSpc>
                <a:spcPct val="115000"/>
              </a:lnSpc>
            </a:pPr>
            <a:endParaRPr lang="es-ES" sz="2000" kern="100" dirty="0">
              <a:effectLst/>
              <a:latin typeface="Aptos" panose="020B0004020202020204" pitchFamily="34" charset="0"/>
              <a:ea typeface="Aptos" panose="020B0004020202020204" pitchFamily="34" charset="0"/>
              <a:cs typeface="Times New Roman" panose="02020603050405020304" pitchFamily="18" charset="0"/>
            </a:endParaRPr>
          </a:p>
          <a:p>
            <a:pPr lvl="1">
              <a:lnSpc>
                <a:spcPct val="115000"/>
              </a:lnSpc>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El patrimonio aún no era entendido  como valor  cultural.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es-ES" sz="2400" kern="100" dirty="0">
                <a:effectLst/>
                <a:latin typeface="Aptos" panose="020B0004020202020204" pitchFamily="34" charset="0"/>
                <a:ea typeface="Aptos" panose="020B0004020202020204" pitchFamily="34" charset="0"/>
                <a:cs typeface="Times New Roman" panose="02020603050405020304" pitchFamily="18" charset="0"/>
              </a:rPr>
              <a:t> </a:t>
            </a:r>
            <a:endParaRPr lang="es-CO"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111434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0FB4C1F-FD96-4921-BDC1-578B2C545929}"/>
              </a:ext>
            </a:extLst>
          </p:cNvPr>
          <p:cNvSpPr txBox="1"/>
          <p:nvPr/>
        </p:nvSpPr>
        <p:spPr>
          <a:xfrm>
            <a:off x="871538" y="1228725"/>
            <a:ext cx="9272587" cy="5692840"/>
          </a:xfrm>
          <a:prstGeom prst="rect">
            <a:avLst/>
          </a:prstGeom>
          <a:noFill/>
        </p:spPr>
        <p:txBody>
          <a:bodyPr wrap="square">
            <a:spAutoFit/>
          </a:bodyPr>
          <a:lstStyle/>
          <a:p>
            <a:pPr marL="457200" algn="ctr">
              <a:lnSpc>
                <a:spcPct val="115000"/>
              </a:lnSpc>
              <a:spcAft>
                <a:spcPts val="1200"/>
              </a:spcAft>
            </a:pPr>
            <a:r>
              <a:rPr lang="es-ES" sz="2400" b="1" kern="100" dirty="0">
                <a:effectLst/>
                <a:latin typeface="Aptos" panose="020B0004020202020204" pitchFamily="34" charset="0"/>
                <a:ea typeface="Aptos" panose="020B0004020202020204" pitchFamily="34" charset="0"/>
                <a:cs typeface="Times New Roman" panose="02020603050405020304" pitchFamily="18" charset="0"/>
              </a:rPr>
              <a:t>Cartagena en los inicios del Siglo XX</a:t>
            </a:r>
            <a:endParaRPr lang="es-CO" sz="2400"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15000"/>
              </a:lnSpc>
              <a:buFont typeface="Courier New" panose="02070309020205020404" pitchFamily="49" charset="0"/>
              <a:buChar char="o"/>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recuperación urbana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15000"/>
              </a:lnSpc>
              <a:buFont typeface="Courier New" panose="02070309020205020404" pitchFamily="49" charset="0"/>
              <a:buChar char="o"/>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nacimiento de una conciencia cívica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15000"/>
              </a:lnSpc>
              <a:buFont typeface="Courier New" panose="02070309020205020404" pitchFamily="49" charset="0"/>
              <a:buChar char="o"/>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liderazgo ciudadano</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15000"/>
              </a:lnSpc>
              <a:spcAft>
                <a:spcPts val="800"/>
              </a:spcAft>
              <a:buFont typeface="Courier New" panose="02070309020205020404" pitchFamily="49" charset="0"/>
              <a:buChar char="o"/>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creación de instituciones </a:t>
            </a:r>
          </a:p>
          <a:p>
            <a:pPr marL="800100" lvl="1" indent="-342900">
              <a:lnSpc>
                <a:spcPct val="115000"/>
              </a:lnSpc>
              <a:spcAft>
                <a:spcPts val="800"/>
              </a:spcAft>
              <a:buFont typeface="Courier New" panose="02070309020205020404" pitchFamily="49" charset="0"/>
              <a:buChar char="o"/>
            </a:pP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es-ES" sz="2000" dirty="0">
                <a:effectLst/>
                <a:latin typeface="Aptos" panose="020B0004020202020204" pitchFamily="34" charset="0"/>
                <a:ea typeface="Aptos" panose="020B0004020202020204" pitchFamily="34" charset="0"/>
                <a:cs typeface="Times New Roman" panose="02020603050405020304" pitchFamily="18" charset="0"/>
              </a:rPr>
              <a:t>Aparece un actor fundamental la Sociedad de Mejoras y Ornato de Cartagena  en  1923. Sociedad de Mejoras Publicas de Cartagena.</a:t>
            </a:r>
          </a:p>
          <a:p>
            <a:pPr>
              <a:buNone/>
            </a:pPr>
            <a:endParaRPr lang="es-ES" sz="2000" dirty="0">
              <a:effectLst/>
              <a:latin typeface="Aptos" panose="020B0004020202020204" pitchFamily="34" charset="0"/>
              <a:ea typeface="Aptos" panose="020B0004020202020204" pitchFamily="34" charset="0"/>
              <a:cs typeface="Times New Roman" panose="02020603050405020304" pitchFamily="18" charset="0"/>
            </a:endParaRPr>
          </a:p>
          <a:p>
            <a:pPr>
              <a:buNone/>
            </a:pPr>
            <a:endParaRPr lang="es-ES" sz="2000" dirty="0">
              <a:latin typeface="Aptos" panose="020B0004020202020204" pitchFamily="34" charset="0"/>
              <a:cs typeface="Times New Roman" panose="02020603050405020304" pitchFamily="18" charset="0"/>
            </a:endParaRPr>
          </a:p>
          <a:p>
            <a:r>
              <a:rPr lang="es-ES" sz="2000" dirty="0">
                <a:latin typeface="Aptos" panose="020B0004020202020204" pitchFamily="34" charset="0"/>
              </a:rPr>
              <a:t>¿</a:t>
            </a:r>
            <a:r>
              <a:rPr lang="es-ES" sz="2000" b="1" dirty="0">
                <a:latin typeface="Aptos" panose="020B0004020202020204" pitchFamily="34" charset="0"/>
              </a:rPr>
              <a:t>Debemos conservar  la ciudad antigua o remplazarla  por una ciudad moderna? </a:t>
            </a:r>
            <a:endParaRPr lang="es-CO" sz="2000" dirty="0">
              <a:latin typeface="Aptos" panose="020B0004020202020204" pitchFamily="34" charset="0"/>
            </a:endParaRPr>
          </a:p>
          <a:p>
            <a:pPr>
              <a:buNone/>
            </a:pPr>
            <a:endParaRPr lang="es-ES" sz="2400" dirty="0">
              <a:latin typeface="Aptos" panose="020B0004020202020204" pitchFamily="34" charset="0"/>
              <a:cs typeface="Times New Roman" panose="02020603050405020304" pitchFamily="18" charset="0"/>
            </a:endParaRPr>
          </a:p>
          <a:p>
            <a:pPr>
              <a:buNone/>
            </a:pPr>
            <a:endParaRPr lang="es-ES" dirty="0">
              <a:latin typeface="Aptos" panose="020B0004020202020204" pitchFamily="34" charset="0"/>
              <a:cs typeface="Times New Roman" panose="02020603050405020304" pitchFamily="18" charset="0"/>
            </a:endParaRPr>
          </a:p>
          <a:p>
            <a:pPr>
              <a:buNone/>
            </a:pPr>
            <a:endParaRPr lang="es-ES" dirty="0">
              <a:latin typeface="Aptos" panose="020B0004020202020204" pitchFamily="34" charset="0"/>
              <a:cs typeface="Times New Roman" panose="02020603050405020304" pitchFamily="18" charset="0"/>
            </a:endParaRPr>
          </a:p>
          <a:p>
            <a:pPr>
              <a:buNone/>
            </a:pPr>
            <a:endParaRPr lang="es-CO" dirty="0"/>
          </a:p>
        </p:txBody>
      </p:sp>
    </p:spTree>
    <p:extLst>
      <p:ext uri="{BB962C8B-B14F-4D97-AF65-F5344CB8AC3E}">
        <p14:creationId xmlns:p14="http://schemas.microsoft.com/office/powerpoint/2010/main" val="2291425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AAF04E-3A2F-5793-087A-AB1C1C613DE2}"/>
              </a:ext>
            </a:extLst>
          </p:cNvPr>
          <p:cNvSpPr>
            <a:spLocks noGrp="1"/>
          </p:cNvSpPr>
          <p:nvPr>
            <p:ph type="title"/>
          </p:nvPr>
        </p:nvSpPr>
        <p:spPr/>
        <p:txBody>
          <a:bodyPr>
            <a:normAutofit fontScale="90000"/>
          </a:bodyPr>
          <a:lstStyle/>
          <a:p>
            <a:pPr algn="ctr"/>
            <a:br>
              <a:rPr lang="es-ES" dirty="0">
                <a:solidFill>
                  <a:srgbClr val="FFFF00"/>
                </a:solidFill>
              </a:rPr>
            </a:br>
            <a:r>
              <a:rPr lang="es-ES" dirty="0">
                <a:solidFill>
                  <a:srgbClr val="FFFF00"/>
                </a:solidFill>
              </a:rPr>
              <a:t>                </a:t>
            </a:r>
            <a:r>
              <a:rPr lang="es-ES" dirty="0">
                <a:solidFill>
                  <a:schemeClr val="tx1"/>
                </a:solidFill>
              </a:rPr>
              <a:t>ACTIVIDAD</a:t>
            </a:r>
            <a:r>
              <a:rPr lang="es-ES" dirty="0">
                <a:solidFill>
                  <a:srgbClr val="FFFF00"/>
                </a:solidFill>
              </a:rPr>
              <a:t> </a:t>
            </a:r>
            <a:br>
              <a:rPr lang="es-ES" dirty="0">
                <a:solidFill>
                  <a:srgbClr val="FFFF00"/>
                </a:solidFill>
              </a:rPr>
            </a:br>
            <a:br>
              <a:rPr lang="es-ES" dirty="0">
                <a:solidFill>
                  <a:srgbClr val="FFFF00"/>
                </a:solidFill>
              </a:rPr>
            </a:br>
            <a:endParaRPr lang="es-CO" dirty="0">
              <a:solidFill>
                <a:srgbClr val="FFFF00"/>
              </a:solidFill>
            </a:endParaRPr>
          </a:p>
        </p:txBody>
      </p:sp>
      <p:sp>
        <p:nvSpPr>
          <p:cNvPr id="4" name="CuadroTexto 3">
            <a:extLst>
              <a:ext uri="{FF2B5EF4-FFF2-40B4-BE49-F238E27FC236}">
                <a16:creationId xmlns:a16="http://schemas.microsoft.com/office/drawing/2014/main" id="{F04C33FA-EBB9-DF66-583C-23C2BF929E54}"/>
              </a:ext>
            </a:extLst>
          </p:cNvPr>
          <p:cNvSpPr txBox="1"/>
          <p:nvPr/>
        </p:nvSpPr>
        <p:spPr>
          <a:xfrm>
            <a:off x="2876550" y="2095501"/>
            <a:ext cx="7340346" cy="2577116"/>
          </a:xfrm>
          <a:prstGeom prst="rect">
            <a:avLst/>
          </a:prstGeom>
          <a:noFill/>
        </p:spPr>
        <p:txBody>
          <a:bodyPr wrap="square">
            <a:spAutoFit/>
          </a:bodyPr>
          <a:lstStyle/>
          <a:p>
            <a:pPr>
              <a:lnSpc>
                <a:spcPct val="115000"/>
              </a:lnSpc>
              <a:spcAft>
                <a:spcPts val="800"/>
              </a:spcAft>
              <a:buNone/>
            </a:pPr>
            <a:r>
              <a:rPr lang="es-ES" sz="2400" b="1" kern="100" dirty="0">
                <a:effectLst/>
                <a:latin typeface="Aptos" panose="020B0004020202020204" pitchFamily="34" charset="0"/>
                <a:ea typeface="Aptos" panose="020B0004020202020204" pitchFamily="34" charset="0"/>
                <a:cs typeface="Times New Roman" panose="02020603050405020304" pitchFamily="18" charset="0"/>
              </a:rPr>
              <a:t>Pregunta:</a:t>
            </a:r>
            <a:endParaRPr lang="es-CO"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indent="-342900">
              <a:lnSpc>
                <a:spcPct val="115000"/>
              </a:lnSpc>
              <a:spcAft>
                <a:spcPts val="800"/>
              </a:spcAft>
              <a:buFont typeface="Arial" panose="020B0604020202020204" pitchFamily="34" charset="0"/>
              <a:buChar char="•"/>
            </a:pPr>
            <a:r>
              <a:rPr lang="es-ES" sz="2000" b="1" kern="100" dirty="0">
                <a:effectLst/>
                <a:latin typeface="Aptos" panose="020B0004020202020204" pitchFamily="34" charset="0"/>
                <a:ea typeface="Aptos" panose="020B0004020202020204" pitchFamily="34" charset="0"/>
                <a:cs typeface="Times New Roman" panose="02020603050405020304" pitchFamily="18" charset="0"/>
              </a:rPr>
              <a:t>Si usted hubiera sido gobernante en 1920 … ¿Qué habría hecho?</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indent="-342900">
              <a:lnSpc>
                <a:spcPct val="115000"/>
              </a:lnSpc>
              <a:spcAft>
                <a:spcPts val="800"/>
              </a:spcAft>
              <a:buFont typeface="Arial" panose="020B0604020202020204" pitchFamily="34" charset="0"/>
              <a:buChar char="•"/>
            </a:pPr>
            <a:r>
              <a:rPr lang="es-ES" sz="2000" b="1" kern="100" dirty="0">
                <a:effectLst/>
                <a:latin typeface="Aptos" panose="020B0004020202020204" pitchFamily="34" charset="0"/>
                <a:ea typeface="Aptos" panose="020B0004020202020204" pitchFamily="34" charset="0"/>
                <a:cs typeface="Times New Roman" panose="02020603050405020304" pitchFamily="18" charset="0"/>
              </a:rPr>
              <a:t>¿Demoler algunos baluartes de la muralla para ampliar las calles?, o,</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indent="-342900">
              <a:lnSpc>
                <a:spcPct val="115000"/>
              </a:lnSpc>
              <a:spcAft>
                <a:spcPts val="800"/>
              </a:spcAft>
              <a:buFont typeface="Arial" panose="020B0604020202020204" pitchFamily="34" charset="0"/>
              <a:buChar char="•"/>
            </a:pPr>
            <a:r>
              <a:rPr lang="es-ES" sz="2000" b="1" kern="100" dirty="0">
                <a:effectLst/>
                <a:latin typeface="Aptos" panose="020B0004020202020204" pitchFamily="34" charset="0"/>
                <a:ea typeface="Aptos" panose="020B0004020202020204" pitchFamily="34" charset="0"/>
                <a:cs typeface="Times New Roman" panose="02020603050405020304" pitchFamily="18" charset="0"/>
              </a:rPr>
              <a:t>¿conservar todo?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9334558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3893402E-170B-FF7E-9A93-74EC90C22191}"/>
              </a:ext>
            </a:extLst>
          </p:cNvPr>
          <p:cNvSpPr txBox="1"/>
          <p:nvPr/>
        </p:nvSpPr>
        <p:spPr>
          <a:xfrm>
            <a:off x="757238" y="1685925"/>
            <a:ext cx="9672637" cy="3309624"/>
          </a:xfrm>
          <a:prstGeom prst="rect">
            <a:avLst/>
          </a:prstGeom>
          <a:noFill/>
        </p:spPr>
        <p:txBody>
          <a:bodyPr wrap="square">
            <a:spAutoFit/>
          </a:bodyPr>
          <a:lstStyle/>
          <a:p>
            <a:pPr algn="ctr">
              <a:lnSpc>
                <a:spcPct val="115000"/>
              </a:lnSpc>
              <a:spcAft>
                <a:spcPts val="800"/>
              </a:spcAft>
              <a:buNone/>
            </a:pPr>
            <a:r>
              <a:rPr lang="es-ES" sz="2400" b="1" kern="100" dirty="0">
                <a:effectLst/>
                <a:latin typeface="Aptos" panose="020B0004020202020204" pitchFamily="34" charset="0"/>
                <a:ea typeface="Aptos" panose="020B0004020202020204" pitchFamily="34" charset="0"/>
                <a:cs typeface="Times New Roman" panose="02020603050405020304" pitchFamily="18" charset="0"/>
              </a:rPr>
              <a:t>Sociedad de Mejoras Públicas de Cartagena</a:t>
            </a:r>
          </a:p>
          <a:p>
            <a:pPr algn="ctr">
              <a:lnSpc>
                <a:spcPct val="115000"/>
              </a:lnSpc>
              <a:spcAft>
                <a:spcPts val="800"/>
              </a:spcAft>
              <a:buNone/>
            </a:pPr>
            <a:r>
              <a:rPr lang="es-ES" sz="2400" b="1" kern="100" dirty="0">
                <a:effectLst/>
                <a:latin typeface="Aptos" panose="020B0004020202020204" pitchFamily="34" charset="0"/>
                <a:ea typeface="Aptos" panose="020B0004020202020204" pitchFamily="34" charset="0"/>
                <a:cs typeface="Times New Roman" panose="02020603050405020304" pitchFamily="18" charset="0"/>
              </a:rPr>
              <a:t> </a:t>
            </a:r>
            <a:endParaRPr lang="es-CO" sz="2400"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15000"/>
              </a:lnSpc>
              <a:spcAft>
                <a:spcPts val="800"/>
              </a:spcAft>
              <a:buFont typeface="Arial" panose="020B0604020202020204" pitchFamily="34" charset="0"/>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¿Por qué nació para qué?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15000"/>
              </a:lnSpc>
              <a:spcAft>
                <a:spcPts val="800"/>
              </a:spcAft>
              <a:buFont typeface="Arial" panose="020B0604020202020204" pitchFamily="34" charset="0"/>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¿Qué encontró?</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15000"/>
              </a:lnSpc>
              <a:spcAft>
                <a:spcPts val="800"/>
              </a:spcAft>
              <a:buFont typeface="Arial" panose="020B0604020202020204" pitchFamily="34" charset="0"/>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¿Qué hizo?</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15000"/>
              </a:lnSpc>
              <a:spcAft>
                <a:spcPts val="800"/>
              </a:spcAft>
              <a:buFont typeface="Arial" panose="020B0604020202020204" pitchFamily="34" charset="0"/>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¿Qué se aprendió? </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15000"/>
              </a:lnSpc>
              <a:spcAft>
                <a:spcPts val="800"/>
              </a:spcAft>
              <a:buFont typeface="Arial" panose="020B0604020202020204" pitchFamily="34" charset="0"/>
              <a:buChar char="•"/>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¿Por qué es un actor fundamental en la gestión del patrimonio?</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168022285"/>
      </p:ext>
    </p:extLst>
  </p:cSld>
  <p:clrMapOvr>
    <a:masterClrMapping/>
  </p:clrMapOvr>
</p:sld>
</file>

<file path=ppt/theme/theme1.xml><?xml version="1.0" encoding="utf-8"?>
<a:theme xmlns:a="http://schemas.openxmlformats.org/drawingml/2006/main" name="Facet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170</TotalTime>
  <Words>2614</Words>
  <Application>Microsoft Office PowerPoint</Application>
  <PresentationFormat>Panorámica</PresentationFormat>
  <Paragraphs>246</Paragraphs>
  <Slides>56</Slides>
  <Notes>25</Notes>
  <HiddenSlides>0</HiddenSlides>
  <MMClips>0</MMClips>
  <ScaleCrop>false</ScaleCrop>
  <HeadingPairs>
    <vt:vector size="4" baseType="variant">
      <vt:variant>
        <vt:lpstr>Tema</vt:lpstr>
      </vt:variant>
      <vt:variant>
        <vt:i4>1</vt:i4>
      </vt:variant>
      <vt:variant>
        <vt:lpstr>Títulos de diapositiva</vt:lpstr>
      </vt:variant>
      <vt:variant>
        <vt:i4>56</vt:i4>
      </vt:variant>
    </vt:vector>
  </HeadingPairs>
  <TitlesOfParts>
    <vt:vector size="57" baseType="lpstr">
      <vt:lpstr>Faceta</vt:lpstr>
      <vt:lpstr>La Gestion del Patrimonio Monumental de Cartagena  Retos y aprendizajes</vt:lpstr>
      <vt:lpstr>Presentación de PowerPoint</vt:lpstr>
      <vt:lpstr>Presentación de PowerPoint</vt:lpstr>
      <vt:lpstr>Presentación de PowerPoint</vt:lpstr>
      <vt:lpstr>Presentación de PowerPoint</vt:lpstr>
      <vt:lpstr>Presentación de PowerPoint</vt:lpstr>
      <vt:lpstr>Presentación de PowerPoint</vt:lpstr>
      <vt:lpstr>                 ACTIVIDAD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¿Por qué Cartagena es especialmente   vulnerable?  “Cartagena es una ciudad costera construida sobre un complejo sistema de islas, bahías, ciénagas y zonas bajas. Esa condición geográfica, que fue una ventaja estratégica durante la época colonial, hoy la convierte en una de las ciudades patrimoniales más expuestas a los efectos del cambio climático.”  Principales riesgos: Aumento del nivel medio del mar; marejadas e inundaciones costeras; erosión litoral; incremento de la humanidad; cristalización de sales en la piedra coralina y en los morteros históricos; lluvias más intensas; eventos climáticos extremo y deterioro biológico acelerado.   </vt:lpstr>
      <vt:lpstr>Presentación de PowerPoint</vt:lpstr>
      <vt:lpstr>              El aumento del nivel del mar   El aumento progresivo del nivel del mar representa una amenaza para las fortificaciones construidas prácticamente a nivel de la costa.    Las consecuencias incluyen: inundaciones más frecuentes de sectores bajos; deterioro de cimientos; aumento de la humedad permanente; erosión de bases murarías; perdida de los materiales históricos; afectación de caminos de ronda y espacios públicos históricos.   No se trata de un riesgo hipotético; es un proceso gradual que se observa en muchas ciudades del mundo.  </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Pia Mogollon</dc:creator>
  <cp:lastModifiedBy>Maria Pia Mogollon</cp:lastModifiedBy>
  <cp:revision>4</cp:revision>
  <dcterms:created xsi:type="dcterms:W3CDTF">2026-07-10T13:11:04Z</dcterms:created>
  <dcterms:modified xsi:type="dcterms:W3CDTF">2026-07-16T23:38:41Z</dcterms:modified>
</cp:coreProperties>
</file>