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4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8681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0100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2998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1338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9633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0954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5688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2648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957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034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129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507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480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498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3933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9389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0010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A027F-DA41-4AE0-999C-983C316D278E}" type="datetimeFigureOut">
              <a:rPr lang="es-CO" smtClean="0"/>
              <a:t>4/07/2026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C2AB8-01D3-4F0B-A838-C99DA3C3706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69641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  <p:sldLayoutId id="214748390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37813"/>
          </a:xfrm>
        </p:spPr>
        <p:txBody>
          <a:bodyPr>
            <a:normAutofit fontScale="90000"/>
          </a:bodyPr>
          <a:lstStyle/>
          <a:p>
            <a:r>
              <a:rPr lang="es-MX" sz="4400" dirty="0" smtClean="0"/>
              <a:t>RETOS Y TAREAS DEL GESTOR CULTURAL EN CARTAGENA DE INDIAS</a:t>
            </a:r>
            <a:endParaRPr lang="es-CO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63331"/>
          </a:xfrm>
        </p:spPr>
        <p:txBody>
          <a:bodyPr>
            <a:normAutofit fontScale="62500" lnSpcReduction="20000"/>
          </a:bodyPr>
          <a:lstStyle/>
          <a:p>
            <a:endParaRPr lang="es-MX" dirty="0" smtClean="0"/>
          </a:p>
          <a:p>
            <a:r>
              <a:rPr lang="es-MX" sz="2600" dirty="0" smtClean="0"/>
              <a:t>RAUL PANIAGUA BEDOYA</a:t>
            </a:r>
          </a:p>
          <a:p>
            <a:endParaRPr lang="es-MX" dirty="0" smtClean="0"/>
          </a:p>
          <a:p>
            <a:r>
              <a:rPr lang="es-MX" sz="2800" dirty="0" smtClean="0"/>
              <a:t>CORPORACIÓN </a:t>
            </a:r>
            <a:r>
              <a:rPr lang="es-MX" sz="2800" dirty="0"/>
              <a:t>Á</a:t>
            </a:r>
            <a:r>
              <a:rPr lang="es-MX" sz="2800" dirty="0" smtClean="0"/>
              <a:t>NGELES SOMOS OBSERVATORIO DE INFANCIA Y ADOLESCENCIA CARTAGENA DE INDIAS</a:t>
            </a:r>
            <a:endParaRPr lang="es-MX" sz="2800" dirty="0"/>
          </a:p>
          <a:p>
            <a:r>
              <a:rPr lang="es-MX" dirty="0" smtClean="0"/>
              <a:t>Cartagena de Indias, julio de 2026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6152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5221"/>
          </a:xfrm>
        </p:spPr>
        <p:txBody>
          <a:bodyPr>
            <a:normAutofit/>
          </a:bodyPr>
          <a:lstStyle/>
          <a:p>
            <a:r>
              <a:rPr lang="es-CO" sz="36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COMPETENCIAS COMUNITARIAS Y LEGALES</a:t>
            </a:r>
            <a:endParaRPr lang="es-CO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575446"/>
            <a:ext cx="10515600" cy="4766617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Gestión Cultural Comunitaria: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 Aprender a trabajar con las juntas de acción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comunal, los consejos comunitarios, las asociaciones de base en todas las localidades y zonas insulares y rurales de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la ciudad.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Legislación Cultural: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 Conocer la Ley General de Cultura de Colombia (Ley 397 de 1997)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los decretos reglamentarios, como el 2358 de 2019 y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las políticas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y planes de desarrollo.</a:t>
            </a:r>
            <a:endParaRPr lang="es-CO" sz="2200" kern="100" dirty="0"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Resolución de Conflictos: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 Desarrollar herramientas de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mediación, inclusión e intervención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social para territorios vulnerables</a:t>
            </a:r>
            <a:r>
              <a:rPr lang="es-CO" kern="100" dirty="0">
                <a:latin typeface="Aptos"/>
                <a:ea typeface="Aptos"/>
                <a:cs typeface="Times New Roman" panose="02020603050405020304" pitchFamily="18" charset="0"/>
              </a:rPr>
              <a:t>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1428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3795" y="406401"/>
            <a:ext cx="10353761" cy="990600"/>
          </a:xfrm>
        </p:spPr>
        <p:txBody>
          <a:bodyPr>
            <a:noAutofit/>
          </a:bodyPr>
          <a:lstStyle/>
          <a:p>
            <a:pPr algn="ctr"/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CADA DIA AUMENTAN LOS RETOS Y DEMANDAS PARA EL GESTOR CULTURAL, PUES DEBE (1):</a:t>
            </a:r>
            <a:endParaRPr lang="es-CO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3700" y="1584325"/>
            <a:ext cx="11176000" cy="4745656"/>
          </a:xfrm>
        </p:spPr>
        <p:txBody>
          <a:bodyPr>
            <a:noAutofit/>
          </a:bodyPr>
          <a:lstStyle/>
          <a:p>
            <a:r>
              <a:rPr lang="es-MX" dirty="0" smtClean="0"/>
              <a:t>1. Conocer el contexto y la normatividad internacional desde la UNESCO en 1945 hasta hoy.</a:t>
            </a:r>
          </a:p>
          <a:p>
            <a:r>
              <a:rPr lang="es-MX" dirty="0" smtClean="0"/>
              <a:t>Debe comprender conceptos como gobernanza, sostenibilidad, legislación de protección del </a:t>
            </a:r>
            <a:r>
              <a:rPr lang="es-MX" dirty="0" smtClean="0"/>
              <a:t>patrimonio, así como el empleo de las TIC.</a:t>
            </a:r>
            <a:endParaRPr lang="es-MX" dirty="0" smtClean="0"/>
          </a:p>
          <a:p>
            <a:r>
              <a:rPr lang="es-MX" dirty="0" smtClean="0"/>
              <a:t>Debe saber gestionar en forma estratégica el patrimonio en sus diversas expresiones.</a:t>
            </a:r>
          </a:p>
          <a:p>
            <a:r>
              <a:rPr lang="es-MX" dirty="0" smtClean="0"/>
              <a:t>Debe comprender el marco normativo, los alcances y oportunidades que pueden propiciar los PES, los PEMP, los POT.</a:t>
            </a:r>
          </a:p>
          <a:p>
            <a:r>
              <a:rPr lang="es-MX" dirty="0" smtClean="0"/>
              <a:t>Debe ser coherente, integro y autentico.</a:t>
            </a:r>
          </a:p>
          <a:p>
            <a:r>
              <a:rPr lang="es-MX" dirty="0" smtClean="0"/>
              <a:t>Debe saber acercarse y comprender tanto las oportunidades como los riesgos del turismo.</a:t>
            </a:r>
          </a:p>
          <a:p>
            <a:r>
              <a:rPr lang="es-MX" dirty="0" smtClean="0"/>
              <a:t>Debe saber gestionar sus emociones, los riesgos y la resiliencia ante los eventos en los cuales se enfrenta.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5306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0204"/>
          </a:xfrm>
        </p:spPr>
        <p:txBody>
          <a:bodyPr>
            <a:normAutofit/>
          </a:bodyPr>
          <a:lstStyle/>
          <a:p>
            <a:pPr algn="ctr"/>
            <a:r>
              <a:rPr lang="es-MX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LOS RETOS Y DEMANDAS PARA EL GESTOR CULTURAL(2)</a:t>
            </a:r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751308"/>
            <a:ext cx="10515600" cy="4797614"/>
          </a:xfrm>
        </p:spPr>
        <p:txBody>
          <a:bodyPr>
            <a:normAutofit/>
          </a:bodyPr>
          <a:lstStyle/>
          <a:p>
            <a:r>
              <a:rPr lang="es-MX" dirty="0" smtClean="0"/>
              <a:t>Saber elaborar o promover la realización de inventarios comunitarios.</a:t>
            </a:r>
          </a:p>
          <a:p>
            <a:r>
              <a:rPr lang="es-MX" dirty="0" smtClean="0"/>
              <a:t>Diseñar e implementar mecanismos de transmisión formal e informal, para asegurar el relevo generacional de los saberes tradicionales.</a:t>
            </a:r>
          </a:p>
          <a:p>
            <a:r>
              <a:rPr lang="es-MX" dirty="0" smtClean="0"/>
              <a:t>Debe tener en su actividad cotidiana un claro enfoque de género, etáreo, de vulnerabilidad, así como de las condiciones particulares o especiales de algunas poblaciones.</a:t>
            </a:r>
          </a:p>
          <a:p>
            <a:r>
              <a:rPr lang="es-MX" dirty="0" smtClean="0"/>
              <a:t>Debe tener una clara comprensión de lo que significa la propiedad intelectual.</a:t>
            </a:r>
          </a:p>
          <a:p>
            <a:r>
              <a:rPr lang="es-MX" dirty="0" smtClean="0"/>
              <a:t>Debe tener un comportamiento </a:t>
            </a:r>
            <a:r>
              <a:rPr lang="es-MX" dirty="0"/>
              <a:t>é</a:t>
            </a:r>
            <a:r>
              <a:rPr lang="es-MX" dirty="0" smtClean="0"/>
              <a:t>tico claro para todos, cuidando que el patrimonio no se convierta en un negocio o en una explotación de personas o comunidades.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466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sz="40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COMPETENCIAS TRANSVERSALES Y COMUNITARIAS (LAS "5 C" DE LA UNESCO)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8420" y="1690688"/>
            <a:ext cx="10848814" cy="4973583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Credibilidad: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 Rigor en los sistemas de 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registro, promoción, divulgación 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y documentación del patrimonio.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Conservación: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 Capacidades técnicas para el mantenimiento preventivo y salvaguardia efectiva.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Capacidades (</a:t>
            </a:r>
            <a:r>
              <a:rPr lang="es-CO" b="1" kern="100" dirty="0" err="1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Capacity-building</a:t>
            </a:r>
            <a:r>
              <a:rPr lang="es-CO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):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 Habilidades blandas como el liderazgo, formulación de proyectos, gestión financiera y uso de tecnologías digitales.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Comunicación: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 Estrategias de apropiación social del patrimonio, educación patrimonial en escuelas y divulgación de buenas prácticas.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Comunidades: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 Centralidad de la sociedad civil en la toma de decisiones, garantizando el consentimiento libre, previo e informado de las poblaciones tradicionales. 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01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z="4400" dirty="0" smtClean="0"/>
              <a:t>LAS COMPETENCIAS DEL GESTOR CULTURAL</a:t>
            </a:r>
            <a:br>
              <a:rPr lang="es-MX" sz="4400" dirty="0" smtClean="0"/>
            </a:br>
            <a:endParaRPr lang="es-CO" sz="4400" dirty="0"/>
          </a:p>
        </p:txBody>
      </p:sp>
    </p:spTree>
    <p:extLst>
      <p:ext uri="{BB962C8B-B14F-4D97-AF65-F5344CB8AC3E}">
        <p14:creationId xmlns:p14="http://schemas.microsoft.com/office/powerpoint/2010/main" val="4942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1716"/>
          </a:xfrm>
        </p:spPr>
        <p:txBody>
          <a:bodyPr>
            <a:normAutofit fontScale="90000"/>
          </a:bodyPr>
          <a:lstStyle/>
          <a:p>
            <a:pPr algn="ctr"/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/>
            </a:r>
            <a:b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</a:b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COMPETENCIAS COGNITIVAS (SABER)</a:t>
            </a:r>
            <a:b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</a:b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85442"/>
            <a:ext cx="10515600" cy="4720121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400" b="1" kern="100" dirty="0">
                <a:latin typeface="Aptos"/>
                <a:ea typeface="Aptos"/>
                <a:cs typeface="Times New Roman" panose="02020603050405020304" pitchFamily="18" charset="0"/>
              </a:rPr>
              <a:t>Interpreta</a:t>
            </a:r>
            <a:r>
              <a:rPr lang="es-CO" sz="2400" kern="100" dirty="0">
                <a:latin typeface="Aptos"/>
                <a:ea typeface="Aptos"/>
                <a:cs typeface="Times New Roman" panose="02020603050405020304" pitchFamily="18" charset="0"/>
              </a:rPr>
              <a:t> las convenciones internacionales de la UNESCO (1972 y 2003) y la legislación cultural colombiana (Ley 397 de </a:t>
            </a:r>
            <a:r>
              <a:rPr lang="es-CO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1997, decreto 2358/2019) </a:t>
            </a:r>
            <a:r>
              <a:rPr lang="es-CO" sz="2400" kern="100" dirty="0">
                <a:latin typeface="Aptos"/>
                <a:ea typeface="Aptos"/>
                <a:cs typeface="Times New Roman" panose="02020603050405020304" pitchFamily="18" charset="0"/>
              </a:rPr>
              <a:t>para aplicarlas en la defensa de los derechos culturales locales</a:t>
            </a:r>
            <a:r>
              <a:rPr lang="es-CO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. En especial los desarrollos de convenciones internacionales.</a:t>
            </a:r>
            <a:endParaRPr lang="es-CO" sz="2400" kern="100" dirty="0"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400" b="1" kern="100" dirty="0">
                <a:latin typeface="Aptos"/>
                <a:ea typeface="Aptos"/>
                <a:cs typeface="Times New Roman" panose="02020603050405020304" pitchFamily="18" charset="0"/>
              </a:rPr>
              <a:t>Comprende</a:t>
            </a:r>
            <a:r>
              <a:rPr lang="es-CO" sz="2400" kern="100" dirty="0">
                <a:latin typeface="Aptos"/>
                <a:ea typeface="Aptos"/>
                <a:cs typeface="Times New Roman" panose="02020603050405020304" pitchFamily="18" charset="0"/>
              </a:rPr>
              <a:t> las tensiones socioeconómicas de Cartagena de Indias (gentrificación, exclusión periférica y turismo de masas) desde una perspectiva de sostenibilidad y gobernanza participativa.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589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36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COMPETENCIAS TÉCNICAS (SABER HACER</a:t>
            </a:r>
            <a:endParaRPr lang="es-CO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400" b="1" kern="100" dirty="0">
                <a:latin typeface="Aptos"/>
                <a:ea typeface="Aptos"/>
                <a:cs typeface="Times New Roman" panose="02020603050405020304" pitchFamily="18" charset="0"/>
              </a:rPr>
              <a:t>Formula</a:t>
            </a:r>
            <a:r>
              <a:rPr lang="es-CO" sz="2400" kern="100" dirty="0">
                <a:latin typeface="Aptos"/>
                <a:ea typeface="Aptos"/>
                <a:cs typeface="Times New Roman" panose="02020603050405020304" pitchFamily="18" charset="0"/>
              </a:rPr>
              <a:t> proyectos culturales viables utilizando </a:t>
            </a:r>
            <a:r>
              <a:rPr lang="es-CO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las metodologías pertinentes de acuerdo a quien convoca, </a:t>
            </a:r>
            <a:r>
              <a:rPr lang="es-CO" sz="2400" kern="100" dirty="0">
                <a:latin typeface="Aptos"/>
                <a:ea typeface="Aptos"/>
                <a:cs typeface="Times New Roman" panose="02020603050405020304" pitchFamily="18" charset="0"/>
              </a:rPr>
              <a:t>estructurando presupuestos y planes de acción aptos para convocatorias públicas de estímulos (IPCC, Ministerio de las Culturas) o cooperación internacional.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400" b="1" kern="100" dirty="0">
                <a:latin typeface="Aptos"/>
                <a:ea typeface="Aptos"/>
                <a:cs typeface="Times New Roman" panose="02020603050405020304" pitchFamily="18" charset="0"/>
              </a:rPr>
              <a:t>Diseña</a:t>
            </a:r>
            <a:r>
              <a:rPr lang="es-CO" sz="2400" kern="100" dirty="0">
                <a:latin typeface="Aptos"/>
                <a:ea typeface="Aptos"/>
                <a:cs typeface="Times New Roman" panose="02020603050405020304" pitchFamily="18" charset="0"/>
              </a:rPr>
              <a:t> metodologías de cartografía social e inventarios comunitarios participativos para identificar y salvaguardar manifestaciones del patrimonio cultural inmaterial</a:t>
            </a:r>
            <a:r>
              <a:rPr lang="es-CO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Manejar adecuadamente los recursos y herramientas de las TIC</a:t>
            </a:r>
            <a:endParaRPr lang="es-CO" sz="2400" kern="100" dirty="0">
              <a:latin typeface="Aptos"/>
              <a:ea typeface="Aptos"/>
              <a:cs typeface="Times New Roman" panose="02020603050405020304" pitchFamily="18" charset="0"/>
            </a:endParaRPr>
          </a:p>
          <a:p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295499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sz="3600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COMPETENCIAS COMUNITARIAS Y ÉTICAS (SABER SER)</a:t>
            </a:r>
            <a:br>
              <a:rPr lang="es-CO" sz="3600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</a:b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400" b="1" kern="100" dirty="0">
                <a:latin typeface="Aptos"/>
                <a:ea typeface="Aptos"/>
                <a:cs typeface="Times New Roman" panose="02020603050405020304" pitchFamily="18" charset="0"/>
              </a:rPr>
              <a:t>Actúa</a:t>
            </a:r>
            <a:r>
              <a:rPr lang="es-CO" sz="2400" kern="100" dirty="0">
                <a:latin typeface="Aptos"/>
                <a:ea typeface="Aptos"/>
                <a:cs typeface="Times New Roman" panose="02020603050405020304" pitchFamily="18" charset="0"/>
              </a:rPr>
              <a:t> como mediador en conflictos </a:t>
            </a:r>
            <a:r>
              <a:rPr lang="es-CO" sz="2400" kern="100" dirty="0" smtClean="0">
                <a:latin typeface="Aptos"/>
                <a:ea typeface="Aptos"/>
                <a:cs typeface="Times New Roman" panose="02020603050405020304" pitchFamily="18" charset="0"/>
              </a:rPr>
              <a:t>socio ambientales </a:t>
            </a:r>
            <a:r>
              <a:rPr lang="es-CO" sz="2400" kern="100" dirty="0">
                <a:latin typeface="Aptos"/>
                <a:ea typeface="Aptos"/>
                <a:cs typeface="Times New Roman" panose="02020603050405020304" pitchFamily="18" charset="0"/>
              </a:rPr>
              <a:t>y culturales en los barrios y corregimientos de Cartagena, aplicando el principio del consentimiento libre, previo e informado.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400" b="1" kern="100" dirty="0">
                <a:latin typeface="Aptos"/>
                <a:ea typeface="Aptos"/>
                <a:cs typeface="Times New Roman" panose="02020603050405020304" pitchFamily="18" charset="0"/>
              </a:rPr>
              <a:t>Promueve</a:t>
            </a:r>
            <a:r>
              <a:rPr lang="es-CO" sz="2400" kern="100" dirty="0">
                <a:latin typeface="Aptos"/>
                <a:ea typeface="Aptos"/>
                <a:cs typeface="Times New Roman" panose="02020603050405020304" pitchFamily="18" charset="0"/>
              </a:rPr>
              <a:t> el liderazgo colaborativo, articulando el trabajo de las Juntas de Acción Comunal (JAC) con colectivos artísticos y creadores independientes de base étnica y afrocaribeña</a:t>
            </a:r>
            <a:r>
              <a:rPr lang="es-CO" kern="100" dirty="0">
                <a:latin typeface="Aptos"/>
                <a:ea typeface="Aptos"/>
                <a:cs typeface="Times New Roman" panose="02020603050405020304" pitchFamily="18" charset="0"/>
              </a:rPr>
              <a:t>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9123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QUÉ </a:t>
            </a:r>
            <a:r>
              <a:rPr lang="es-MX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ES UN GESTOR CULTURAL</a:t>
            </a:r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16503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Un gestor cultural en Cartagena de Indias 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es un líder que actúa 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como un puente entre las expresiones artísticas locales, el patrimonio 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histórico, las instituciones publicas y privadas 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y el desarrollo comunitario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Su 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rol es clave para equilibrar la preservación de la identidad local con las demandas del turismo 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nacional e internacional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, garantizando la conservación de aquello que las comunidades consideran valioso como memoria, legado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Como líder del sector cultural tiene un rol determinante en participar en procesos de cambio, innovación dentro del contexto de lo que se debe conservar para futuras generaciones.</a:t>
            </a:r>
            <a:endParaRPr lang="es-CO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6291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RETOS DEL GESTOR CULTURAL (1)</a:t>
            </a:r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317436"/>
          </a:xfrm>
        </p:spPr>
        <p:txBody>
          <a:bodyPr>
            <a:normAutofit fontScale="92500"/>
          </a:bodyPr>
          <a:lstStyle/>
          <a:p>
            <a:r>
              <a:rPr lang="es-MX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Dentro de los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retos</a:t>
            </a:r>
            <a:r>
              <a:rPr lang="es-MX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que estimamos tiene el gestor cultural destacamos:</a:t>
            </a:r>
          </a:p>
          <a:p>
            <a:pPr lvl="0"/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Proteger tradiciones: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 Diseñar planes para salvaguardar el patrimonio inmaterial, como las expresiones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asociadas con nuestra gente, con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los peinados afro y la música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tradicional y la gastronomía.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Divulgar la historia: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 Crear proyectos que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permitan la apropiación de la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historia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 los procesos de asentamiento tanto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a los ciudadanos como a los visitantes.</a:t>
            </a:r>
          </a:p>
          <a:p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Fomentar la memoria: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promover el rescato y promoción de archivos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, exposiciones e investigaciones que rescaten la memoria histórica de los barrios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populares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26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9722"/>
          </a:xfrm>
        </p:spPr>
        <p:txBody>
          <a:bodyPr>
            <a:normAutofit/>
          </a:bodyPr>
          <a:lstStyle/>
          <a:p>
            <a:pPr algn="ctr"/>
            <a:r>
              <a:rPr lang="es-MX" sz="3600" dirty="0">
                <a:latin typeface="Arial" panose="020B0604020202020204" pitchFamily="34" charset="0"/>
                <a:cs typeface="Arial" panose="020B0604020202020204" pitchFamily="34" charset="0"/>
              </a:rPr>
              <a:t>RETOS DEL GESTOR </a:t>
            </a:r>
            <a:r>
              <a:rPr lang="es-MX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CULTURAL (2)</a:t>
            </a:r>
            <a:endParaRPr lang="es-CO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394846"/>
            <a:ext cx="10515600" cy="51837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O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Democratización y Descentralización de la Cultura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Llevar cultura a los barrios: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 Organizar eventos, talleres y festivales en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todas las localidades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de la ciudad, rompiendo el monopolio cultural del Centro Histórico.</a:t>
            </a:r>
          </a:p>
          <a:p>
            <a:pPr lvl="0"/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Formar nuevos públicos: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 Diseñar programas pedagógicos en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escuelas, bibliotecas, centros culturales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para acercar a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infancia y a los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jóvenes al teatro, la danza, la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literatura, la música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y el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cine entre otros.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Promover la inclusión: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 Garantizar que las poblaciones vulnerables, afrodescendientes e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indígenas, la infancia, los jóvenes y las mujeres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tengan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acceso, visibilidad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y representación en la agenda cultural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5499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9241"/>
          </a:xfrm>
        </p:spPr>
        <p:txBody>
          <a:bodyPr>
            <a:normAutofit/>
          </a:bodyPr>
          <a:lstStyle/>
          <a:p>
            <a:pPr algn="ctr"/>
            <a:r>
              <a:rPr lang="es-MX" sz="4000" dirty="0">
                <a:latin typeface="Arial" panose="020B0604020202020204" pitchFamily="34" charset="0"/>
                <a:cs typeface="Arial" panose="020B0604020202020204" pitchFamily="34" charset="0"/>
              </a:rPr>
              <a:t>RETOS DEL GESTOR CULTURAL </a:t>
            </a:r>
            <a:r>
              <a:rPr lang="es-MX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224366"/>
            <a:ext cx="10515600" cy="514543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CO" sz="2200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Gestión de Recursos y Redes</a:t>
            </a:r>
            <a:endParaRPr lang="es-CO" sz="22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Buscar financiación:</a:t>
            </a:r>
            <a:r>
              <a:rPr lang="es-CO" sz="2200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 </a:t>
            </a:r>
            <a:r>
              <a:rPr lang="es-CO" sz="2200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diseñar proyectos </a:t>
            </a:r>
            <a:r>
              <a:rPr lang="es-CO" sz="2200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para aplicar a convocatorias públicas del IPCC (Instituto de Patrimonio y Cultura de Cartagena), </a:t>
            </a:r>
            <a:r>
              <a:rPr lang="es-CO" sz="2200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del </a:t>
            </a:r>
            <a:r>
              <a:rPr lang="es-CO" sz="2200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Ministerio de las </a:t>
            </a:r>
            <a:r>
              <a:rPr lang="es-CO" sz="2200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Culturas y de la cooperación internacional y de otros sectores.</a:t>
            </a:r>
            <a:endParaRPr lang="es-CO" sz="22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Crear alianzas estratégicas:</a:t>
            </a:r>
            <a:r>
              <a:rPr lang="es-CO" sz="2200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 Conectar a los artistas locales con el sector hotelero, empresarial y turístico para generar empleos sostenibles</a:t>
            </a:r>
            <a:r>
              <a:rPr lang="es-CO" sz="2200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. Pero en especial hacer acuerdos y cooperación horizontal con el mismo sector.</a:t>
            </a:r>
            <a:endParaRPr lang="es-CO" sz="22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r>
              <a:rPr lang="es-CO" sz="2200" b="1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Coordinar logística:</a:t>
            </a:r>
            <a:r>
              <a:rPr lang="es-CO" sz="22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 Gestionar los permisos necesarios para el uso del espacio público y la realización de eventos masivos en plazas o baluartes</a:t>
            </a:r>
            <a:endParaRPr lang="es-CO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70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6733"/>
          </a:xfrm>
        </p:spPr>
        <p:txBody>
          <a:bodyPr>
            <a:normAutofit/>
          </a:bodyPr>
          <a:lstStyle/>
          <a:p>
            <a:pPr algn="ctr"/>
            <a:r>
              <a:rPr lang="es-MX" sz="4000" dirty="0">
                <a:latin typeface="Arial" panose="020B0604020202020204" pitchFamily="34" charset="0"/>
                <a:cs typeface="Arial" panose="020B0604020202020204" pitchFamily="34" charset="0"/>
              </a:rPr>
              <a:t>RETOS DEL GESTOR CULTURAL </a:t>
            </a:r>
            <a:r>
              <a:rPr lang="es-MX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487837"/>
            <a:ext cx="10515600" cy="5185071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CO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Dinamización de las Industrias Creativas</a:t>
            </a:r>
            <a:endParaRPr lang="es-CO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b="1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Promover y apoyar </a:t>
            </a:r>
            <a:r>
              <a:rPr lang="es-CO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festividades locales: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 Fortalecer la organización de eventos clave como las Fiestas 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del 11 de Noviembre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, 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los cabildos, los festivales gastronómicos y propiciar que otros festivales como el de Cine, de Música y literatura lleguen a toda la ciudad.</a:t>
            </a:r>
            <a:endParaRPr lang="es-CO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b="1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Capacitar artistas: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 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Propiciar el desarrollo de talleres </a:t>
            </a:r>
            <a:r>
              <a:rPr lang="es-CO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de emprendimiento, marketing digital y derechos de autor para creadores </a:t>
            </a:r>
            <a:r>
              <a:rPr lang="es-CO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locales, entre otros.</a:t>
            </a:r>
            <a:endParaRPr lang="es-CO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r>
              <a:rPr lang="es-CO" b="1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Impulsar el turismo cultural:</a:t>
            </a:r>
            <a:r>
              <a:rPr lang="es-CO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 Diseñar rutas e itinerarios alternativos que destaquen el arte urbano (como los murales de Getsemaní</a:t>
            </a:r>
            <a:r>
              <a:rPr lang="es-CO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), </a:t>
            </a:r>
            <a:r>
              <a:rPr lang="es-CO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la gastronomía </a:t>
            </a:r>
            <a:r>
              <a:rPr lang="es-CO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cartagenera, la vivienda popular, etc.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3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89113"/>
            <a:ext cx="10515600" cy="890238"/>
          </a:xfrm>
        </p:spPr>
        <p:txBody>
          <a:bodyPr>
            <a:normAutofit/>
          </a:bodyPr>
          <a:lstStyle/>
          <a:p>
            <a:pPr algn="ctr"/>
            <a:r>
              <a:rPr lang="es-MX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LAS TAREAS DEL GESTOR CULTURAL</a:t>
            </a:r>
            <a:endParaRPr lang="es-CO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46688" y="1735812"/>
            <a:ext cx="10515600" cy="4921599"/>
          </a:xfrm>
        </p:spPr>
        <p:txBody>
          <a:bodyPr>
            <a:normAutofit/>
          </a:bodyPr>
          <a:lstStyle/>
          <a:p>
            <a:r>
              <a:rPr lang="es-MX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Para la labor que se acaba de describir es indispensable que el gestor cultural  tenga una </a:t>
            </a:r>
            <a:r>
              <a:rPr lang="es-CO" sz="22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formación </a:t>
            </a:r>
            <a:r>
              <a:rPr lang="es-CO" sz="22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básica </a:t>
            </a:r>
            <a:r>
              <a:rPr lang="es-CO" sz="22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en la cual desarrolle no solo competencias sino también habilidades de tipo </a:t>
            </a:r>
            <a:r>
              <a:rPr lang="es-CO" sz="2200" b="1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administrativas</a:t>
            </a:r>
            <a:r>
              <a:rPr lang="es-CO" sz="22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 con un profundo </a:t>
            </a:r>
            <a:r>
              <a:rPr lang="es-CO" sz="2200" b="1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arraigo en la identidad </a:t>
            </a:r>
            <a:r>
              <a:rPr lang="es-CO" sz="2200" b="1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caribeña</a:t>
            </a:r>
            <a:r>
              <a:rPr lang="es-CO" sz="22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, con una solida comprensión de su historia,  de los procesos de formación de la ciudad y en especial de los orígenes y aportes a la dimensión cultural que hoy tenemos.</a:t>
            </a:r>
          </a:p>
          <a:p>
            <a:r>
              <a:rPr lang="es-CO" sz="22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Al </a:t>
            </a:r>
            <a:r>
              <a:rPr lang="es-CO" sz="22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ser una ciudad con un patrimonio histórico </a:t>
            </a:r>
            <a:r>
              <a:rPr lang="es-CO" sz="22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complejo, una </a:t>
            </a:r>
            <a:r>
              <a:rPr lang="es-CO" sz="22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fuerte herencia </a:t>
            </a:r>
            <a:r>
              <a:rPr lang="es-CO" sz="22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afrodescendiente y una rica migración de los mas diversos orígenes, </a:t>
            </a:r>
            <a:r>
              <a:rPr lang="es-CO" sz="22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la formación no puede ser solo técnica; debe ser social y </a:t>
            </a:r>
            <a:r>
              <a:rPr lang="es-CO" sz="22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comunitaria.</a:t>
            </a:r>
          </a:p>
          <a:p>
            <a:r>
              <a:rPr lang="es-MX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COMPONENTES DE LA FORMACION DEL GESTOR</a:t>
            </a:r>
            <a:endParaRPr lang="es-CO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82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739"/>
          </a:xfrm>
        </p:spPr>
        <p:txBody>
          <a:bodyPr>
            <a:normAutofit fontScale="90000"/>
          </a:bodyPr>
          <a:lstStyle/>
          <a:p>
            <a:pPr algn="ctr"/>
            <a:r>
              <a:rPr lang="es-CO" sz="4000" kern="100" dirty="0" smtClean="0">
                <a:latin typeface="Aptos"/>
                <a:ea typeface="Aptos"/>
                <a:cs typeface="Times New Roman" panose="02020603050405020304" pitchFamily="18" charset="0"/>
              </a:rPr>
              <a:t> </a:t>
            </a:r>
            <a:br>
              <a:rPr lang="es-CO" sz="4000" kern="100" dirty="0" smtClean="0">
                <a:latin typeface="Aptos"/>
                <a:ea typeface="Aptos"/>
                <a:cs typeface="Times New Roman" panose="02020603050405020304" pitchFamily="18" charset="0"/>
              </a:rPr>
            </a:br>
            <a:r>
              <a:rPr lang="es-CO" sz="4000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IDENTIDAD Y PATRIMONIO LOCAL</a:t>
            </a:r>
            <a:br>
              <a:rPr lang="es-CO" sz="4000" kern="1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</a:b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190436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 smtClean="0">
                <a:latin typeface="Aptos"/>
                <a:ea typeface="Aptos"/>
                <a:cs typeface="Times New Roman" panose="02020603050405020304" pitchFamily="18" charset="0"/>
              </a:rPr>
              <a:t>Historia </a:t>
            </a: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de Cartagena: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 Comprender la herencia colonial,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indígena, los aportes de los esclavizados y el periodo republicano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de la ciudad.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Cultura Afrocaribeña: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 Estudiar el legado de los cabildos, la música (champeta, cumbia, son de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negro, cumbia, bullerengue)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y las tradiciones de San Basilio de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Palenque, así como de otros asentamientos y procesos</a:t>
            </a:r>
            <a:endParaRPr lang="es-CO" sz="2200" kern="100" dirty="0"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Patrimonio </a:t>
            </a:r>
            <a:r>
              <a:rPr lang="es-CO" sz="2200" b="1" kern="100" dirty="0" smtClean="0">
                <a:latin typeface="Aptos"/>
                <a:ea typeface="Aptos"/>
                <a:cs typeface="Times New Roman" panose="02020603050405020304" pitchFamily="18" charset="0"/>
              </a:rPr>
              <a:t>Cultural Natural, Material </a:t>
            </a: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e Inmaterial: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 Conocer las normativas de conservación del Centro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Histórico, del paisaje cultural, de las fortificaciones y de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las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fiestas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de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noviembre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).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1591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3709"/>
          </a:xfrm>
        </p:spPr>
        <p:txBody>
          <a:bodyPr>
            <a:normAutofit/>
          </a:bodyPr>
          <a:lstStyle/>
          <a:p>
            <a:pPr algn="ctr"/>
            <a:r>
              <a:rPr lang="es-CO" sz="4000" dirty="0" smtClean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FORMACIÓN TÉCNICA Y GESTIÓN</a:t>
            </a:r>
            <a:endParaRPr lang="es-CO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292036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Diseño de Proyectos Culturales: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 Aprender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las metodologías mas utilizadas en el contexto de los proyectos, como el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de marco lógico para estructurar ideas.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Formulación de Estímulos: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 Saber postular a las convocatorias del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IPCC, del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Ministerio de las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Culturas, de organismos internacionales, como el Consejo Británico, entre otros.</a:t>
            </a:r>
            <a:endParaRPr lang="es-CO" sz="2200" kern="100" dirty="0"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200" b="1" kern="100" dirty="0">
                <a:latin typeface="Aptos"/>
                <a:ea typeface="Aptos"/>
                <a:cs typeface="Times New Roman" panose="02020603050405020304" pitchFamily="18" charset="0"/>
              </a:rPr>
              <a:t>Economía de la Cultura: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 Entender las dinámicas de las industrias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creativas,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d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el </a:t>
            </a:r>
            <a:r>
              <a:rPr lang="es-CO" sz="2200" kern="100" dirty="0">
                <a:latin typeface="Aptos"/>
                <a:ea typeface="Aptos"/>
                <a:cs typeface="Times New Roman" panose="02020603050405020304" pitchFamily="18" charset="0"/>
              </a:rPr>
              <a:t>turismo cultural </a:t>
            </a:r>
            <a:r>
              <a:rPr lang="es-CO" sz="2200" kern="100" dirty="0" smtClean="0">
                <a:latin typeface="Aptos"/>
                <a:ea typeface="Aptos"/>
                <a:cs typeface="Times New Roman" panose="02020603050405020304" pitchFamily="18" charset="0"/>
              </a:rPr>
              <a:t>y de las formas como las TIC y las redes sociales están transformando los contextos y las actividades culturales.</a:t>
            </a:r>
            <a:endParaRPr lang="es-CO" sz="2200" kern="100" dirty="0">
              <a:latin typeface="Aptos"/>
              <a:ea typeface="Aptos"/>
              <a:cs typeface="Times New Roman" panose="02020603050405020304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3624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6B2E858E-683F-40D9-B4CB-284D097F3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TM04033921[[fn=Damasco]]</Template>
  <TotalTime>88</TotalTime>
  <Words>910</Words>
  <Application>Microsoft Office PowerPoint</Application>
  <PresentationFormat>Panorámica</PresentationFormat>
  <Paragraphs>77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Aptos</vt:lpstr>
      <vt:lpstr>Arial</vt:lpstr>
      <vt:lpstr>Bookman Old Style</vt:lpstr>
      <vt:lpstr>Rockwell</vt:lpstr>
      <vt:lpstr>Symbol</vt:lpstr>
      <vt:lpstr>Times New Roman</vt:lpstr>
      <vt:lpstr>Damask</vt:lpstr>
      <vt:lpstr>RETOS Y TAREAS DEL GESTOR CULTURAL EN CARTAGENA DE INDIAS</vt:lpstr>
      <vt:lpstr>QUÉ ES UN GESTOR CULTURAL</vt:lpstr>
      <vt:lpstr>RETOS DEL GESTOR CULTURAL (1)</vt:lpstr>
      <vt:lpstr>RETOS DEL GESTOR CULTURAL (2)</vt:lpstr>
      <vt:lpstr>RETOS DEL GESTOR CULTURAL (3)</vt:lpstr>
      <vt:lpstr>RETOS DEL GESTOR CULTURAL (4)</vt:lpstr>
      <vt:lpstr>LAS TAREAS DEL GESTOR CULTURAL</vt:lpstr>
      <vt:lpstr>  IDENTIDAD Y PATRIMONIO LOCAL </vt:lpstr>
      <vt:lpstr>FORMACIÓN TÉCNICA Y GESTIÓN</vt:lpstr>
      <vt:lpstr>COMPETENCIAS COMUNITARIAS Y LEGALES</vt:lpstr>
      <vt:lpstr>CADA DIA AUMENTAN LOS RETOS Y DEMANDAS PARA EL GESTOR CULTURAL, PUES DEBE (1):</vt:lpstr>
      <vt:lpstr>LOS RETOS Y DEMANDAS PARA EL GESTOR CULTURAL(2)</vt:lpstr>
      <vt:lpstr>COMPETENCIAS TRANSVERSALES Y COMUNITARIAS (LAS "5 C" DE LA UNESCO)</vt:lpstr>
      <vt:lpstr>LAS COMPETENCIAS DEL GESTOR CULTURAL </vt:lpstr>
      <vt:lpstr> COMPETENCIAS COGNITIVAS (SABER) </vt:lpstr>
      <vt:lpstr>COMPETENCIAS TÉCNICAS (SABER HACER</vt:lpstr>
      <vt:lpstr>COMPETENCIAS COMUNITARIAS Y ÉTICAS (SABER SER)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RETOS Y TAREAS DEL GESTOR CULTURAL EN CARTAGENA DE INDIAS</dc:title>
  <dc:creator>Raul</dc:creator>
  <cp:lastModifiedBy>Raul</cp:lastModifiedBy>
  <cp:revision>9</cp:revision>
  <dcterms:created xsi:type="dcterms:W3CDTF">2026-07-03T02:09:55Z</dcterms:created>
  <dcterms:modified xsi:type="dcterms:W3CDTF">2026-07-04T05:36:30Z</dcterms:modified>
</cp:coreProperties>
</file>